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64" r:id="rId4"/>
    <p:sldId id="265" r:id="rId5"/>
    <p:sldId id="266" r:id="rId6"/>
    <p:sldId id="267" r:id="rId7"/>
    <p:sldId id="259" r:id="rId8"/>
    <p:sldId id="257" r:id="rId9"/>
    <p:sldId id="258" r:id="rId10"/>
    <p:sldId id="261" r:id="rId11"/>
    <p:sldId id="262" r:id="rId12"/>
    <p:sldId id="263" r:id="rId13"/>
    <p:sldId id="268" r:id="rId14"/>
    <p:sldId id="269"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p:cViewPr varScale="1">
        <p:scale>
          <a:sx n="128" d="100"/>
          <a:sy n="128"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 için tıklatın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7633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tıklatın</a:t>
            </a:r>
          </a:p>
        </p:txBody>
      </p:sp>
      <p:sp>
        <p:nvSpPr>
          <p:cNvPr id="3" name="Date Placeholder 2"/>
          <p:cNvSpPr>
            <a:spLocks noGrp="1"/>
          </p:cNvSpPr>
          <p:nvPr>
            <p:ph type="dt" sz="half" idx="10"/>
          </p:nvPr>
        </p:nvSpPr>
        <p:spPr/>
        <p:txBody>
          <a:bodyPr/>
          <a:lstStyle/>
          <a:p>
            <a:fld id="{10797399-3CDE-4CFC-BBA9-CBB2307D6DFC}" type="datetimeFigureOut">
              <a:rPr lang="tr-TR" smtClean="0"/>
              <a:t>8.05.2024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2315548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 için tıklatın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632878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 için tıklatın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tıklatın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71916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 için tıklatın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768610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 için tıklatın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tıklatın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43386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 için tıklatın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tıklatın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4114337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84158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180451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53821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 için tıklatın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fld id="{10797399-3CDE-4CFC-BBA9-CBB2307D6DFC}" type="datetimeFigureOut">
              <a:rPr lang="tr-TR" smtClean="0"/>
              <a:t>8.05.2024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89736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0797399-3CDE-4CFC-BBA9-CBB2307D6DFC}" type="datetimeFigureOut">
              <a:rPr lang="tr-TR" smtClean="0"/>
              <a:t>8.05.2024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1754516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0797399-3CDE-4CFC-BBA9-CBB2307D6DFC}" type="datetimeFigureOut">
              <a:rPr lang="tr-TR" smtClean="0"/>
              <a:t>8.05.2024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34065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10797399-3CDE-4CFC-BBA9-CBB2307D6DFC}" type="datetimeFigureOut">
              <a:rPr lang="tr-TR" smtClean="0"/>
              <a:t>8.05.2024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810902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797399-3CDE-4CFC-BBA9-CBB2307D6DFC}" type="datetimeFigureOut">
              <a:rPr lang="tr-TR" smtClean="0"/>
              <a:t>8.05.2024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4225574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 için tıklatın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10797399-3CDE-4CFC-BBA9-CBB2307D6DFC}" type="datetimeFigureOut">
              <a:rPr lang="tr-TR" smtClean="0"/>
              <a:t>8.05.2024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2053045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 için tıklatın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fld id="{10797399-3CDE-4CFC-BBA9-CBB2307D6DFC}" type="datetimeFigureOut">
              <a:rPr lang="tr-TR" smtClean="0"/>
              <a:t>8.05.2024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28EFCAE-66C7-4178-80DC-06D18A639A9D}" type="slidenum">
              <a:rPr lang="tr-TR" smtClean="0"/>
              <a:t>‹#›</a:t>
            </a:fld>
            <a:endParaRPr lang="tr-TR"/>
          </a:p>
        </p:txBody>
      </p:sp>
    </p:spTree>
    <p:extLst>
      <p:ext uri="{BB962C8B-B14F-4D97-AF65-F5344CB8AC3E}">
        <p14:creationId xmlns:p14="http://schemas.microsoft.com/office/powerpoint/2010/main" val="1475368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0797399-3CDE-4CFC-BBA9-CBB2307D6DFC}" type="datetimeFigureOut">
              <a:rPr lang="tr-TR" smtClean="0"/>
              <a:t>8.05.2024</a:t>
            </a:fld>
            <a:endParaRPr lang="tr-T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tr-T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28EFCAE-66C7-4178-80DC-06D18A639A9D}" type="slidenum">
              <a:rPr lang="tr-TR" smtClean="0"/>
              <a:t>‹#›</a:t>
            </a:fld>
            <a:endParaRPr lang="tr-TR"/>
          </a:p>
        </p:txBody>
      </p:sp>
    </p:spTree>
    <p:extLst>
      <p:ext uri="{BB962C8B-B14F-4D97-AF65-F5344CB8AC3E}">
        <p14:creationId xmlns:p14="http://schemas.microsoft.com/office/powerpoint/2010/main" val="31579837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40075" y="1541417"/>
            <a:ext cx="8001000" cy="2971801"/>
          </a:xfrm>
        </p:spPr>
        <p:txBody>
          <a:bodyPr>
            <a:noAutofit/>
          </a:bodyPr>
          <a:lstStyle/>
          <a:p>
            <a:pPr algn="ctr"/>
            <a:r>
              <a:rPr lang="tr-TR" sz="6600" dirty="0" err="1"/>
              <a:t>Amplitude</a:t>
            </a:r>
            <a:r>
              <a:rPr lang="tr-TR" sz="6600" dirty="0"/>
              <a:t> </a:t>
            </a:r>
            <a:r>
              <a:rPr lang="tr-TR" sz="6600" dirty="0" err="1"/>
              <a:t>Modulation</a:t>
            </a:r>
            <a:r>
              <a:rPr lang="tr-TR" sz="6600" dirty="0"/>
              <a:t> </a:t>
            </a:r>
            <a:r>
              <a:rPr lang="tr-TR" sz="6600" dirty="0" err="1"/>
              <a:t>and</a:t>
            </a:r>
            <a:r>
              <a:rPr lang="tr-TR" sz="6600" dirty="0"/>
              <a:t> </a:t>
            </a:r>
            <a:r>
              <a:rPr lang="tr-TR" sz="6600" dirty="0" err="1"/>
              <a:t>Demodulation</a:t>
            </a:r>
            <a:endParaRPr lang="tr-TR" sz="6600" dirty="0"/>
          </a:p>
        </p:txBody>
      </p:sp>
    </p:spTree>
    <p:extLst>
      <p:ext uri="{BB962C8B-B14F-4D97-AF65-F5344CB8AC3E}">
        <p14:creationId xmlns:p14="http://schemas.microsoft.com/office/powerpoint/2010/main" val="425126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5437" y="267788"/>
            <a:ext cx="7860828" cy="3765805"/>
          </a:xfrm>
        </p:spPr>
      </p:pic>
      <p:sp>
        <p:nvSpPr>
          <p:cNvPr id="5" name="Metin kutusu 4"/>
          <p:cNvSpPr txBox="1"/>
          <p:nvPr/>
        </p:nvSpPr>
        <p:spPr>
          <a:xfrm>
            <a:off x="235131" y="4033593"/>
            <a:ext cx="11521440" cy="2585323"/>
          </a:xfrm>
          <a:prstGeom prst="rect">
            <a:avLst/>
          </a:prstGeom>
          <a:noFill/>
        </p:spPr>
        <p:txBody>
          <a:bodyPr wrap="square" rtlCol="0">
            <a:spAutoFit/>
          </a:bodyPr>
          <a:lstStyle/>
          <a:p>
            <a:r>
              <a:rPr lang="en-US" dirty="0"/>
              <a:t>in order to have proper amplitude modulation, modulating signal voltage </a:t>
            </a:r>
            <a:r>
              <a:rPr lang="en-US" dirty="0" err="1"/>
              <a:t>Vm</a:t>
            </a:r>
            <a:r>
              <a:rPr lang="en-US" dirty="0"/>
              <a:t> should be less than carrier voltage </a:t>
            </a:r>
            <a:r>
              <a:rPr lang="en-US" dirty="0" err="1"/>
              <a:t>Vc</a:t>
            </a:r>
            <a:r>
              <a:rPr lang="en-US" dirty="0"/>
              <a:t>. Hence the relationship between amplitudes of these two signals is very important. This relationship is expressed in terms of modulation index</a:t>
            </a:r>
            <a:r>
              <a:rPr lang="tr-TR" dirty="0"/>
              <a:t>(</a:t>
            </a:r>
            <a:r>
              <a:rPr lang="tr-TR" dirty="0" err="1"/>
              <a:t>modulation</a:t>
            </a:r>
            <a:r>
              <a:rPr lang="tr-TR" dirty="0"/>
              <a:t> </a:t>
            </a:r>
            <a:r>
              <a:rPr lang="tr-TR" dirty="0" err="1"/>
              <a:t>depth</a:t>
            </a:r>
            <a:r>
              <a:rPr lang="tr-TR" dirty="0"/>
              <a:t>).</a:t>
            </a:r>
          </a:p>
          <a:p>
            <a:endParaRPr lang="tr-TR" dirty="0"/>
          </a:p>
          <a:p>
            <a:r>
              <a:rPr lang="en-US" dirty="0"/>
              <a:t>It defines to what extent the carrier signal gets modulated by this </a:t>
            </a:r>
            <a:r>
              <a:rPr lang="en-US" dirty="0" err="1"/>
              <a:t>msg</a:t>
            </a:r>
            <a:r>
              <a:rPr lang="en-US" dirty="0"/>
              <a:t> signal.</a:t>
            </a:r>
            <a:endParaRPr lang="tr-TR" dirty="0"/>
          </a:p>
          <a:p>
            <a:endParaRPr lang="tr-TR" dirty="0"/>
          </a:p>
          <a:p>
            <a:r>
              <a:rPr lang="en-US" dirty="0"/>
              <a:t>Modulation index = Am / Ac = maximum amplitude of the m</a:t>
            </a:r>
            <a:r>
              <a:rPr lang="tr-TR" dirty="0"/>
              <a:t>es</a:t>
            </a:r>
            <a:r>
              <a:rPr lang="en-US" dirty="0"/>
              <a:t>s</a:t>
            </a:r>
            <a:r>
              <a:rPr lang="tr-TR" dirty="0"/>
              <a:t>a</a:t>
            </a:r>
            <a:r>
              <a:rPr lang="en-US" dirty="0"/>
              <a:t>g</a:t>
            </a:r>
            <a:r>
              <a:rPr lang="tr-TR" dirty="0"/>
              <a:t>e</a:t>
            </a:r>
            <a:r>
              <a:rPr lang="en-US" dirty="0"/>
              <a:t> signal to the carrier signal</a:t>
            </a:r>
            <a:r>
              <a:rPr lang="tr-TR" dirty="0"/>
              <a:t>.</a:t>
            </a:r>
          </a:p>
          <a:p>
            <a:r>
              <a:rPr lang="tr-TR" dirty="0"/>
              <a:t>R</a:t>
            </a:r>
            <a:r>
              <a:rPr lang="en-US" dirty="0" err="1"/>
              <a:t>ecover</a:t>
            </a:r>
            <a:r>
              <a:rPr lang="en-US" dirty="0"/>
              <a:t> the m</a:t>
            </a:r>
            <a:r>
              <a:rPr lang="tr-TR" dirty="0"/>
              <a:t>es</a:t>
            </a:r>
            <a:r>
              <a:rPr lang="en-US" dirty="0"/>
              <a:t>s</a:t>
            </a:r>
            <a:r>
              <a:rPr lang="tr-TR" dirty="0"/>
              <a:t>a</a:t>
            </a:r>
            <a:r>
              <a:rPr lang="en-US" dirty="0"/>
              <a:t>g</a:t>
            </a:r>
            <a:r>
              <a:rPr lang="tr-TR" dirty="0"/>
              <a:t>e</a:t>
            </a:r>
            <a:r>
              <a:rPr lang="en-US" dirty="0"/>
              <a:t> signal using this envelope detection and to avoid the signal distortion</a:t>
            </a:r>
            <a:r>
              <a:rPr lang="tr-TR" dirty="0"/>
              <a:t> </a:t>
            </a:r>
            <a:r>
              <a:rPr lang="tr-TR" dirty="0" err="1"/>
              <a:t>and</a:t>
            </a:r>
            <a:r>
              <a:rPr lang="tr-TR" dirty="0"/>
              <a:t> </a:t>
            </a:r>
            <a:r>
              <a:rPr lang="tr-TR" dirty="0" err="1"/>
              <a:t>zero</a:t>
            </a:r>
            <a:r>
              <a:rPr lang="tr-TR" dirty="0"/>
              <a:t> </a:t>
            </a:r>
            <a:r>
              <a:rPr lang="tr-TR" dirty="0" err="1"/>
              <a:t>crossing</a:t>
            </a:r>
            <a:r>
              <a:rPr lang="en-US" dirty="0"/>
              <a:t>, this modulation index should be &lt;= 1.</a:t>
            </a:r>
            <a:endParaRPr lang="tr-TR" dirty="0"/>
          </a:p>
        </p:txBody>
      </p:sp>
    </p:spTree>
    <p:extLst>
      <p:ext uri="{BB962C8B-B14F-4D97-AF65-F5344CB8AC3E}">
        <p14:creationId xmlns:p14="http://schemas.microsoft.com/office/powerpoint/2010/main" val="10402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329" y="261254"/>
            <a:ext cx="5533705" cy="4990015"/>
          </a:xfr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857" y="261254"/>
            <a:ext cx="5734593" cy="4990015"/>
          </a:xfrm>
          <a:prstGeom prst="rect">
            <a:avLst/>
          </a:prstGeom>
        </p:spPr>
      </p:pic>
      <p:sp>
        <p:nvSpPr>
          <p:cNvPr id="6" name="Metin kutusu 5"/>
          <p:cNvSpPr txBox="1"/>
          <p:nvPr/>
        </p:nvSpPr>
        <p:spPr>
          <a:xfrm>
            <a:off x="292329" y="5473337"/>
            <a:ext cx="10698480" cy="1200329"/>
          </a:xfrm>
          <a:prstGeom prst="rect">
            <a:avLst/>
          </a:prstGeom>
          <a:noFill/>
        </p:spPr>
        <p:txBody>
          <a:bodyPr wrap="square" rtlCol="0">
            <a:spAutoFit/>
          </a:bodyPr>
          <a:lstStyle/>
          <a:p>
            <a:r>
              <a:rPr lang="en-US" dirty="0"/>
              <a:t>The modulation index should be a number between 0 and 1. </a:t>
            </a:r>
            <a:endParaRPr lang="tr-TR" dirty="0"/>
          </a:p>
          <a:p>
            <a:endParaRPr lang="tr-TR" dirty="0"/>
          </a:p>
          <a:p>
            <a:r>
              <a:rPr lang="en-US" dirty="0"/>
              <a:t>When m</a:t>
            </a:r>
            <a:r>
              <a:rPr lang="tr-TR" dirty="0" err="1"/>
              <a:t>odulation</a:t>
            </a:r>
            <a:r>
              <a:rPr lang="tr-TR" dirty="0"/>
              <a:t> </a:t>
            </a:r>
            <a:r>
              <a:rPr lang="tr-TR" dirty="0" err="1"/>
              <a:t>index</a:t>
            </a:r>
            <a:r>
              <a:rPr lang="en-US" dirty="0"/>
              <a:t> is greater than 1, severe distortion results into the modulated waveform.</a:t>
            </a:r>
            <a:r>
              <a:rPr lang="tr-TR" dirty="0"/>
              <a:t> </a:t>
            </a:r>
            <a:r>
              <a:rPr lang="tr-TR" dirty="0" err="1"/>
              <a:t>Distortion</a:t>
            </a:r>
            <a:r>
              <a:rPr lang="tr-TR" dirty="0"/>
              <a:t> can </a:t>
            </a:r>
            <a:r>
              <a:rPr lang="tr-TR" dirty="0" err="1"/>
              <a:t>introduce</a:t>
            </a:r>
            <a:r>
              <a:rPr lang="tr-TR" dirty="0"/>
              <a:t> </a:t>
            </a:r>
            <a:r>
              <a:rPr lang="tr-TR" dirty="0" err="1"/>
              <a:t>errors</a:t>
            </a:r>
            <a:r>
              <a:rPr lang="tr-TR" dirty="0"/>
              <a:t> in </a:t>
            </a:r>
            <a:r>
              <a:rPr lang="tr-TR" dirty="0" err="1"/>
              <a:t>recovering</a:t>
            </a:r>
            <a:r>
              <a:rPr lang="tr-TR" dirty="0"/>
              <a:t> </a:t>
            </a:r>
            <a:r>
              <a:rPr lang="tr-TR" dirty="0" err="1"/>
              <a:t>the</a:t>
            </a:r>
            <a:r>
              <a:rPr lang="tr-TR" dirty="0"/>
              <a:t> </a:t>
            </a:r>
            <a:r>
              <a:rPr lang="tr-TR" dirty="0" err="1"/>
              <a:t>original</a:t>
            </a:r>
            <a:r>
              <a:rPr lang="tr-TR" dirty="0"/>
              <a:t> </a:t>
            </a:r>
            <a:r>
              <a:rPr lang="tr-TR" dirty="0" err="1"/>
              <a:t>message</a:t>
            </a:r>
            <a:r>
              <a:rPr lang="tr-TR" dirty="0"/>
              <a:t>.</a:t>
            </a:r>
          </a:p>
        </p:txBody>
      </p:sp>
    </p:spTree>
    <p:extLst>
      <p:ext uri="{BB962C8B-B14F-4D97-AF65-F5344CB8AC3E}">
        <p14:creationId xmlns:p14="http://schemas.microsoft.com/office/powerpoint/2010/main" val="118916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244543"/>
            <a:ext cx="5499463" cy="4902502"/>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166" y="244543"/>
            <a:ext cx="5839549" cy="4902502"/>
          </a:xfrm>
          <a:prstGeom prst="rect">
            <a:avLst/>
          </a:prstGeom>
        </p:spPr>
      </p:pic>
      <p:sp>
        <p:nvSpPr>
          <p:cNvPr id="6" name="Metin kutusu 5"/>
          <p:cNvSpPr txBox="1"/>
          <p:nvPr/>
        </p:nvSpPr>
        <p:spPr>
          <a:xfrm>
            <a:off x="274319" y="5290456"/>
            <a:ext cx="11142617" cy="1200329"/>
          </a:xfrm>
          <a:prstGeom prst="rect">
            <a:avLst/>
          </a:prstGeom>
          <a:noFill/>
        </p:spPr>
        <p:txBody>
          <a:bodyPr wrap="square" rtlCol="0">
            <a:spAutoFit/>
          </a:bodyPr>
          <a:lstStyle/>
          <a:p>
            <a:r>
              <a:rPr lang="en-US" dirty="0"/>
              <a:t>The ideal condition is when </a:t>
            </a:r>
            <a:r>
              <a:rPr lang="en-US" dirty="0" err="1"/>
              <a:t>Vm</a:t>
            </a:r>
            <a:r>
              <a:rPr lang="en-US" dirty="0"/>
              <a:t> is equal to </a:t>
            </a:r>
            <a:r>
              <a:rPr lang="en-US" dirty="0" err="1"/>
              <a:t>Vc</a:t>
            </a:r>
            <a:r>
              <a:rPr lang="en-US" dirty="0"/>
              <a:t> and m</a:t>
            </a:r>
            <a:r>
              <a:rPr lang="tr-TR" dirty="0" err="1"/>
              <a:t>odulation</a:t>
            </a:r>
            <a:r>
              <a:rPr lang="tr-TR" dirty="0"/>
              <a:t> </a:t>
            </a:r>
            <a:r>
              <a:rPr lang="tr-TR" dirty="0" err="1"/>
              <a:t>index</a:t>
            </a:r>
            <a:r>
              <a:rPr lang="en-US" dirty="0"/>
              <a:t> is equal to 1. In this situation, greater output is generated at the receiver with no or minimal distortion.</a:t>
            </a:r>
            <a:endParaRPr lang="tr-TR" dirty="0"/>
          </a:p>
          <a:p>
            <a:endParaRPr lang="tr-TR" dirty="0"/>
          </a:p>
          <a:p>
            <a:r>
              <a:rPr lang="tr-TR" dirty="0" err="1"/>
              <a:t>İf</a:t>
            </a:r>
            <a:r>
              <a:rPr lang="tr-TR" dirty="0"/>
              <a:t> </a:t>
            </a:r>
            <a:r>
              <a:rPr lang="tr-TR" dirty="0" err="1"/>
              <a:t>modulation</a:t>
            </a:r>
            <a:r>
              <a:rPr lang="tr-TR" dirty="0"/>
              <a:t> </a:t>
            </a:r>
            <a:r>
              <a:rPr lang="tr-TR" dirty="0" err="1"/>
              <a:t>index</a:t>
            </a:r>
            <a:r>
              <a:rPr lang="tr-TR" dirty="0"/>
              <a:t> is 0, </a:t>
            </a:r>
            <a:r>
              <a:rPr lang="tr-TR" dirty="0" err="1"/>
              <a:t>there</a:t>
            </a:r>
            <a:r>
              <a:rPr lang="tr-TR" dirty="0"/>
              <a:t> is </a:t>
            </a:r>
            <a:r>
              <a:rPr lang="tr-TR" dirty="0" err="1"/>
              <a:t>no</a:t>
            </a:r>
            <a:r>
              <a:rPr lang="tr-TR" dirty="0"/>
              <a:t> </a:t>
            </a:r>
            <a:r>
              <a:rPr lang="tr-TR" dirty="0" err="1"/>
              <a:t>modulation</a:t>
            </a:r>
            <a:r>
              <a:rPr lang="tr-TR" dirty="0"/>
              <a:t>.</a:t>
            </a:r>
          </a:p>
        </p:txBody>
      </p:sp>
    </p:spTree>
    <p:extLst>
      <p:ext uri="{BB962C8B-B14F-4D97-AF65-F5344CB8AC3E}">
        <p14:creationId xmlns:p14="http://schemas.microsoft.com/office/powerpoint/2010/main" val="158374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136469" y="927463"/>
            <a:ext cx="7132320" cy="369332"/>
          </a:xfrm>
          <a:prstGeom prst="rect">
            <a:avLst/>
          </a:prstGeom>
          <a:noFill/>
        </p:spPr>
        <p:txBody>
          <a:bodyPr wrap="square" rtlCol="0">
            <a:spAutoFit/>
          </a:bodyPr>
          <a:lstStyle/>
          <a:p>
            <a:r>
              <a:rPr lang="tr-TR" dirty="0"/>
              <a:t>ADVANTAGES OF AMPLITUDE MODULATION</a:t>
            </a:r>
          </a:p>
        </p:txBody>
      </p:sp>
      <p:sp>
        <p:nvSpPr>
          <p:cNvPr id="2" name="Metin kutusu 1"/>
          <p:cNvSpPr txBox="1"/>
          <p:nvPr/>
        </p:nvSpPr>
        <p:spPr>
          <a:xfrm>
            <a:off x="1136469" y="1476103"/>
            <a:ext cx="6714308" cy="923330"/>
          </a:xfrm>
          <a:prstGeom prst="rect">
            <a:avLst/>
          </a:prstGeom>
          <a:noFill/>
        </p:spPr>
        <p:txBody>
          <a:bodyPr wrap="square" rtlCol="0">
            <a:spAutoFit/>
          </a:bodyPr>
          <a:lstStyle/>
          <a:p>
            <a:r>
              <a:rPr lang="tr-TR" dirty="0"/>
              <a:t>1 – </a:t>
            </a:r>
            <a:r>
              <a:rPr lang="tr-TR" dirty="0" err="1"/>
              <a:t>The</a:t>
            </a:r>
            <a:r>
              <a:rPr lang="tr-TR" dirty="0"/>
              <a:t> </a:t>
            </a:r>
            <a:r>
              <a:rPr lang="tr-TR" dirty="0" err="1"/>
              <a:t>cost</a:t>
            </a:r>
            <a:r>
              <a:rPr lang="tr-TR" dirty="0"/>
              <a:t> of is </a:t>
            </a:r>
            <a:r>
              <a:rPr lang="tr-TR" dirty="0" err="1"/>
              <a:t>low</a:t>
            </a:r>
            <a:r>
              <a:rPr lang="tr-TR" dirty="0"/>
              <a:t>.</a:t>
            </a:r>
          </a:p>
          <a:p>
            <a:r>
              <a:rPr lang="tr-TR" dirty="0"/>
              <a:t>2 – </a:t>
            </a:r>
            <a:r>
              <a:rPr lang="tr-TR" dirty="0" err="1"/>
              <a:t>They</a:t>
            </a:r>
            <a:r>
              <a:rPr lang="tr-TR" dirty="0"/>
              <a:t> </a:t>
            </a:r>
            <a:r>
              <a:rPr lang="tr-TR" dirty="0" err="1"/>
              <a:t>travel</a:t>
            </a:r>
            <a:r>
              <a:rPr lang="tr-TR" dirty="0"/>
              <a:t> </a:t>
            </a:r>
            <a:r>
              <a:rPr lang="tr-TR" dirty="0" err="1"/>
              <a:t>long</a:t>
            </a:r>
            <a:r>
              <a:rPr lang="tr-TR" dirty="0"/>
              <a:t> </a:t>
            </a:r>
            <a:r>
              <a:rPr lang="tr-TR" dirty="0" err="1"/>
              <a:t>distance</a:t>
            </a:r>
            <a:r>
              <a:rPr lang="tr-TR" dirty="0"/>
              <a:t> </a:t>
            </a:r>
            <a:r>
              <a:rPr lang="tr-TR" dirty="0" err="1"/>
              <a:t>and</a:t>
            </a:r>
            <a:r>
              <a:rPr lang="tr-TR" dirty="0"/>
              <a:t> </a:t>
            </a:r>
            <a:r>
              <a:rPr lang="tr-TR" dirty="0" err="1"/>
              <a:t>cover</a:t>
            </a:r>
            <a:r>
              <a:rPr lang="tr-TR" dirty="0"/>
              <a:t> a </a:t>
            </a:r>
            <a:r>
              <a:rPr lang="tr-TR" dirty="0" err="1"/>
              <a:t>wider</a:t>
            </a:r>
            <a:r>
              <a:rPr lang="tr-TR" dirty="0"/>
              <a:t> </a:t>
            </a:r>
            <a:r>
              <a:rPr lang="tr-TR" dirty="0" err="1"/>
              <a:t>area</a:t>
            </a:r>
            <a:r>
              <a:rPr lang="tr-TR" dirty="0"/>
              <a:t>.</a:t>
            </a:r>
          </a:p>
          <a:p>
            <a:r>
              <a:rPr lang="tr-TR" dirty="0"/>
              <a:t>3 – </a:t>
            </a:r>
            <a:r>
              <a:rPr lang="tr-TR" dirty="0" err="1"/>
              <a:t>It</a:t>
            </a:r>
            <a:r>
              <a:rPr lang="tr-TR" dirty="0"/>
              <a:t> </a:t>
            </a:r>
            <a:r>
              <a:rPr lang="tr-TR" dirty="0" err="1"/>
              <a:t>requires</a:t>
            </a:r>
            <a:r>
              <a:rPr lang="tr-TR" dirty="0"/>
              <a:t> </a:t>
            </a:r>
            <a:r>
              <a:rPr lang="tr-TR" dirty="0" err="1"/>
              <a:t>simple</a:t>
            </a:r>
            <a:r>
              <a:rPr lang="tr-TR" dirty="0"/>
              <a:t> </a:t>
            </a:r>
            <a:r>
              <a:rPr lang="tr-TR" dirty="0" err="1"/>
              <a:t>transmitter</a:t>
            </a:r>
            <a:r>
              <a:rPr lang="tr-TR" dirty="0"/>
              <a:t> </a:t>
            </a:r>
            <a:r>
              <a:rPr lang="tr-TR" dirty="0" err="1"/>
              <a:t>and</a:t>
            </a:r>
            <a:r>
              <a:rPr lang="tr-TR" dirty="0"/>
              <a:t> </a:t>
            </a:r>
            <a:r>
              <a:rPr lang="tr-TR" dirty="0" err="1"/>
              <a:t>receiver</a:t>
            </a:r>
            <a:r>
              <a:rPr lang="tr-TR" dirty="0"/>
              <a:t>.</a:t>
            </a:r>
          </a:p>
        </p:txBody>
      </p:sp>
      <p:sp>
        <p:nvSpPr>
          <p:cNvPr id="3" name="Metin kutusu 2"/>
          <p:cNvSpPr txBox="1"/>
          <p:nvPr/>
        </p:nvSpPr>
        <p:spPr>
          <a:xfrm>
            <a:off x="1136469" y="2910754"/>
            <a:ext cx="5512525" cy="369332"/>
          </a:xfrm>
          <a:prstGeom prst="rect">
            <a:avLst/>
          </a:prstGeom>
          <a:noFill/>
        </p:spPr>
        <p:txBody>
          <a:bodyPr wrap="square" rtlCol="0">
            <a:spAutoFit/>
          </a:bodyPr>
          <a:lstStyle/>
          <a:p>
            <a:r>
              <a:rPr lang="tr-TR" dirty="0"/>
              <a:t>DISADVANTAGES OF AMPLITUDE MODULATION</a:t>
            </a:r>
          </a:p>
        </p:txBody>
      </p:sp>
      <p:sp>
        <p:nvSpPr>
          <p:cNvPr id="5" name="Metin kutusu 4"/>
          <p:cNvSpPr txBox="1"/>
          <p:nvPr/>
        </p:nvSpPr>
        <p:spPr>
          <a:xfrm>
            <a:off x="1136469" y="3444898"/>
            <a:ext cx="5956662" cy="923330"/>
          </a:xfrm>
          <a:prstGeom prst="rect">
            <a:avLst/>
          </a:prstGeom>
          <a:noFill/>
        </p:spPr>
        <p:txBody>
          <a:bodyPr wrap="square" rtlCol="0">
            <a:spAutoFit/>
          </a:bodyPr>
          <a:lstStyle/>
          <a:p>
            <a:r>
              <a:rPr lang="tr-TR" dirty="0"/>
              <a:t>1 – </a:t>
            </a:r>
            <a:r>
              <a:rPr lang="tr-TR" dirty="0" err="1"/>
              <a:t>Poor</a:t>
            </a:r>
            <a:r>
              <a:rPr lang="tr-TR" dirty="0"/>
              <a:t> </a:t>
            </a:r>
            <a:r>
              <a:rPr lang="tr-TR" dirty="0" err="1"/>
              <a:t>performance</a:t>
            </a:r>
            <a:r>
              <a:rPr lang="tr-TR" dirty="0"/>
              <a:t> </a:t>
            </a:r>
            <a:r>
              <a:rPr lang="tr-TR" dirty="0" err="1"/>
              <a:t>due</a:t>
            </a:r>
            <a:r>
              <a:rPr lang="tr-TR" dirty="0"/>
              <a:t> </a:t>
            </a:r>
            <a:r>
              <a:rPr lang="tr-TR" dirty="0" err="1"/>
              <a:t>to</a:t>
            </a:r>
            <a:r>
              <a:rPr lang="tr-TR" dirty="0"/>
              <a:t> </a:t>
            </a:r>
            <a:r>
              <a:rPr lang="tr-TR" dirty="0" err="1"/>
              <a:t>noise</a:t>
            </a:r>
            <a:r>
              <a:rPr lang="tr-TR" dirty="0"/>
              <a:t>.</a:t>
            </a:r>
          </a:p>
          <a:p>
            <a:r>
              <a:rPr lang="tr-TR" dirty="0"/>
              <a:t>2 – </a:t>
            </a:r>
            <a:r>
              <a:rPr lang="tr-TR" dirty="0" err="1"/>
              <a:t>Less</a:t>
            </a:r>
            <a:r>
              <a:rPr lang="tr-TR" dirty="0"/>
              <a:t> </a:t>
            </a:r>
            <a:r>
              <a:rPr lang="tr-TR" dirty="0" err="1"/>
              <a:t>efficient</a:t>
            </a:r>
            <a:r>
              <a:rPr lang="tr-TR" dirty="0"/>
              <a:t> in </a:t>
            </a:r>
            <a:r>
              <a:rPr lang="tr-TR" dirty="0" err="1"/>
              <a:t>terms</a:t>
            </a:r>
            <a:r>
              <a:rPr lang="tr-TR" dirty="0"/>
              <a:t> of </a:t>
            </a:r>
            <a:r>
              <a:rPr lang="tr-TR" dirty="0" err="1"/>
              <a:t>bandwidth</a:t>
            </a:r>
            <a:r>
              <a:rPr lang="tr-TR" dirty="0"/>
              <a:t> </a:t>
            </a:r>
            <a:r>
              <a:rPr lang="tr-TR" dirty="0" err="1"/>
              <a:t>usage</a:t>
            </a:r>
            <a:r>
              <a:rPr lang="tr-TR" dirty="0"/>
              <a:t>.</a:t>
            </a:r>
          </a:p>
          <a:p>
            <a:r>
              <a:rPr lang="tr-TR" dirty="0"/>
              <a:t>3 – </a:t>
            </a:r>
            <a:r>
              <a:rPr lang="tr-TR" dirty="0" err="1"/>
              <a:t>Less</a:t>
            </a:r>
            <a:r>
              <a:rPr lang="tr-TR" dirty="0"/>
              <a:t> </a:t>
            </a:r>
            <a:r>
              <a:rPr lang="tr-TR" dirty="0" err="1"/>
              <a:t>efficient</a:t>
            </a:r>
            <a:r>
              <a:rPr lang="tr-TR" dirty="0"/>
              <a:t> in </a:t>
            </a:r>
            <a:r>
              <a:rPr lang="tr-TR" dirty="0" err="1"/>
              <a:t>terms</a:t>
            </a:r>
            <a:r>
              <a:rPr lang="tr-TR" dirty="0"/>
              <a:t> of </a:t>
            </a:r>
            <a:r>
              <a:rPr lang="tr-TR" dirty="0" err="1"/>
              <a:t>power</a:t>
            </a:r>
            <a:r>
              <a:rPr lang="tr-TR" dirty="0"/>
              <a:t> </a:t>
            </a:r>
            <a:r>
              <a:rPr lang="tr-TR" dirty="0" err="1"/>
              <a:t>usage</a:t>
            </a:r>
            <a:r>
              <a:rPr lang="tr-TR" dirty="0"/>
              <a:t>.</a:t>
            </a:r>
          </a:p>
        </p:txBody>
      </p:sp>
      <p:sp>
        <p:nvSpPr>
          <p:cNvPr id="6" name="Metin kutusu 5"/>
          <p:cNvSpPr txBox="1"/>
          <p:nvPr/>
        </p:nvSpPr>
        <p:spPr>
          <a:xfrm>
            <a:off x="1136469" y="4925344"/>
            <a:ext cx="2456122" cy="369332"/>
          </a:xfrm>
          <a:prstGeom prst="rect">
            <a:avLst/>
          </a:prstGeom>
          <a:noFill/>
        </p:spPr>
        <p:txBody>
          <a:bodyPr wrap="none" rtlCol="0">
            <a:spAutoFit/>
          </a:bodyPr>
          <a:lstStyle/>
          <a:p>
            <a:r>
              <a:rPr lang="tr-TR" dirty="0"/>
              <a:t>APPLICATION AREAS</a:t>
            </a:r>
          </a:p>
        </p:txBody>
      </p:sp>
      <p:sp>
        <p:nvSpPr>
          <p:cNvPr id="7" name="Metin kutusu 6"/>
          <p:cNvSpPr txBox="1"/>
          <p:nvPr/>
        </p:nvSpPr>
        <p:spPr>
          <a:xfrm>
            <a:off x="1136469" y="5411909"/>
            <a:ext cx="8307977" cy="646331"/>
          </a:xfrm>
          <a:prstGeom prst="rect">
            <a:avLst/>
          </a:prstGeom>
          <a:noFill/>
        </p:spPr>
        <p:txBody>
          <a:bodyPr wrap="square" rtlCol="0">
            <a:spAutoFit/>
          </a:bodyPr>
          <a:lstStyle/>
          <a:p>
            <a:r>
              <a:rPr lang="tr-TR" dirty="0"/>
              <a:t>1 – AM is </a:t>
            </a:r>
            <a:r>
              <a:rPr lang="tr-TR" dirty="0" err="1"/>
              <a:t>used</a:t>
            </a:r>
            <a:r>
              <a:rPr lang="tr-TR" dirty="0"/>
              <a:t> </a:t>
            </a:r>
            <a:r>
              <a:rPr lang="tr-TR" dirty="0" err="1"/>
              <a:t>for</a:t>
            </a:r>
            <a:r>
              <a:rPr lang="tr-TR" dirty="0"/>
              <a:t> </a:t>
            </a:r>
            <a:r>
              <a:rPr lang="tr-TR" dirty="0" err="1"/>
              <a:t>radio</a:t>
            </a:r>
            <a:r>
              <a:rPr lang="tr-TR" dirty="0"/>
              <a:t> </a:t>
            </a:r>
            <a:r>
              <a:rPr lang="tr-TR" dirty="0" err="1"/>
              <a:t>transmission</a:t>
            </a:r>
            <a:r>
              <a:rPr lang="tr-TR" dirty="0"/>
              <a:t>.</a:t>
            </a:r>
          </a:p>
          <a:p>
            <a:r>
              <a:rPr lang="tr-TR" dirty="0"/>
              <a:t>2 – AM is </a:t>
            </a:r>
            <a:r>
              <a:rPr lang="tr-TR" dirty="0" err="1"/>
              <a:t>Applied</a:t>
            </a:r>
            <a:r>
              <a:rPr lang="tr-TR" dirty="0"/>
              <a:t> in </a:t>
            </a:r>
            <a:r>
              <a:rPr lang="tr-TR" dirty="0" err="1"/>
              <a:t>two-way</a:t>
            </a:r>
            <a:r>
              <a:rPr lang="tr-TR" dirty="0"/>
              <a:t> </a:t>
            </a:r>
            <a:r>
              <a:rPr lang="tr-TR" dirty="0" err="1"/>
              <a:t>communication</a:t>
            </a:r>
            <a:r>
              <a:rPr lang="tr-TR" dirty="0"/>
              <a:t> </a:t>
            </a:r>
            <a:r>
              <a:rPr lang="tr-TR" dirty="0" err="1"/>
              <a:t>for</a:t>
            </a:r>
            <a:r>
              <a:rPr lang="tr-TR" dirty="0"/>
              <a:t> </a:t>
            </a:r>
            <a:r>
              <a:rPr lang="tr-TR" dirty="0" err="1"/>
              <a:t>air</a:t>
            </a:r>
            <a:r>
              <a:rPr lang="tr-TR" dirty="0"/>
              <a:t> </a:t>
            </a:r>
            <a:r>
              <a:rPr lang="tr-TR" dirty="0" err="1"/>
              <a:t>traffic</a:t>
            </a:r>
            <a:r>
              <a:rPr lang="tr-TR" dirty="0"/>
              <a:t> </a:t>
            </a:r>
            <a:r>
              <a:rPr lang="tr-TR" dirty="0" err="1"/>
              <a:t>control</a:t>
            </a:r>
            <a:r>
              <a:rPr lang="tr-TR" dirty="0"/>
              <a:t>. </a:t>
            </a:r>
          </a:p>
        </p:txBody>
      </p:sp>
      <p:pic>
        <p:nvPicPr>
          <p:cNvPr id="8" name="Resi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0777" y="2812897"/>
            <a:ext cx="3727490" cy="2795618"/>
          </a:xfrm>
          <a:prstGeom prst="rect">
            <a:avLst/>
          </a:prstGeom>
        </p:spPr>
      </p:pic>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442" y="384107"/>
            <a:ext cx="3566159" cy="2258568"/>
          </a:xfrm>
          <a:prstGeom prst="rect">
            <a:avLst/>
          </a:prstGeom>
        </p:spPr>
      </p:pic>
    </p:spTree>
    <p:extLst>
      <p:ext uri="{BB962C8B-B14F-4D97-AF65-F5344CB8AC3E}">
        <p14:creationId xmlns:p14="http://schemas.microsoft.com/office/powerpoint/2010/main" val="131688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74" y="896911"/>
            <a:ext cx="6613545" cy="2590142"/>
          </a:xfrm>
          <a:prstGeom prst="rect">
            <a:avLst/>
          </a:prstGeom>
        </p:spPr>
      </p:pic>
      <p:sp>
        <p:nvSpPr>
          <p:cNvPr id="11" name="Yukarı Ok 10"/>
          <p:cNvSpPr/>
          <p:nvPr/>
        </p:nvSpPr>
        <p:spPr>
          <a:xfrm>
            <a:off x="4571998" y="2440864"/>
            <a:ext cx="352697" cy="418012"/>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p:cNvSpPr txBox="1"/>
          <p:nvPr/>
        </p:nvSpPr>
        <p:spPr>
          <a:xfrm>
            <a:off x="4036422" y="2851684"/>
            <a:ext cx="2627089" cy="646331"/>
          </a:xfrm>
          <a:prstGeom prst="rect">
            <a:avLst/>
          </a:prstGeom>
          <a:noFill/>
        </p:spPr>
        <p:txBody>
          <a:bodyPr wrap="square" rtlCol="0">
            <a:spAutoFit/>
          </a:bodyPr>
          <a:lstStyle/>
          <a:p>
            <a:r>
              <a:rPr lang="tr-TR" dirty="0">
                <a:solidFill>
                  <a:schemeClr val="bg1"/>
                </a:solidFill>
              </a:rPr>
              <a:t>First of </a:t>
            </a:r>
            <a:r>
              <a:rPr lang="tr-TR" dirty="0" err="1">
                <a:solidFill>
                  <a:schemeClr val="bg1"/>
                </a:solidFill>
              </a:rPr>
              <a:t>all</a:t>
            </a:r>
            <a:r>
              <a:rPr lang="tr-TR" dirty="0">
                <a:solidFill>
                  <a:schemeClr val="bg1"/>
                </a:solidFill>
              </a:rPr>
              <a:t> </a:t>
            </a:r>
            <a:r>
              <a:rPr lang="tr-TR" dirty="0" err="1">
                <a:solidFill>
                  <a:schemeClr val="bg1"/>
                </a:solidFill>
              </a:rPr>
              <a:t>let’s</a:t>
            </a:r>
            <a:r>
              <a:rPr lang="tr-TR" dirty="0">
                <a:solidFill>
                  <a:schemeClr val="bg1"/>
                </a:solidFill>
              </a:rPr>
              <a:t> </a:t>
            </a:r>
            <a:r>
              <a:rPr lang="tr-TR" dirty="0" err="1">
                <a:solidFill>
                  <a:schemeClr val="bg1"/>
                </a:solidFill>
              </a:rPr>
              <a:t>create</a:t>
            </a:r>
            <a:r>
              <a:rPr lang="tr-TR" dirty="0">
                <a:solidFill>
                  <a:schemeClr val="bg1"/>
                </a:solidFill>
              </a:rPr>
              <a:t> </a:t>
            </a:r>
            <a:r>
              <a:rPr lang="tr-TR" dirty="0" err="1">
                <a:solidFill>
                  <a:schemeClr val="bg1"/>
                </a:solidFill>
              </a:rPr>
              <a:t>message</a:t>
            </a:r>
            <a:r>
              <a:rPr lang="tr-TR" dirty="0">
                <a:solidFill>
                  <a:schemeClr val="bg1"/>
                </a:solidFill>
              </a:rPr>
              <a:t> </a:t>
            </a:r>
            <a:r>
              <a:rPr lang="tr-TR" dirty="0" err="1">
                <a:solidFill>
                  <a:schemeClr val="bg1"/>
                </a:solidFill>
              </a:rPr>
              <a:t>signal</a:t>
            </a:r>
            <a:endParaRPr lang="tr-TR" dirty="0">
              <a:solidFill>
                <a:schemeClr val="bg1"/>
              </a:solidFill>
            </a:endParaRPr>
          </a:p>
        </p:txBody>
      </p:sp>
      <p:pic>
        <p:nvPicPr>
          <p:cNvPr id="13" name="Resim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324" y="1728150"/>
            <a:ext cx="4715691" cy="1769865"/>
          </a:xfrm>
          <a:prstGeom prst="rect">
            <a:avLst/>
          </a:prstGeom>
        </p:spPr>
      </p:pic>
      <p:pic>
        <p:nvPicPr>
          <p:cNvPr id="14" name="Resim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01" y="3890681"/>
            <a:ext cx="6637142" cy="2323055"/>
          </a:xfrm>
          <a:prstGeom prst="rect">
            <a:avLst/>
          </a:prstGeom>
        </p:spPr>
      </p:pic>
      <p:sp>
        <p:nvSpPr>
          <p:cNvPr id="15" name="Yukarı Ok 14"/>
          <p:cNvSpPr/>
          <p:nvPr/>
        </p:nvSpPr>
        <p:spPr>
          <a:xfrm>
            <a:off x="4571997" y="4963652"/>
            <a:ext cx="352697" cy="418012"/>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p:cNvSpPr txBox="1"/>
          <p:nvPr/>
        </p:nvSpPr>
        <p:spPr>
          <a:xfrm>
            <a:off x="4036421" y="5398642"/>
            <a:ext cx="2627089" cy="646331"/>
          </a:xfrm>
          <a:prstGeom prst="rect">
            <a:avLst/>
          </a:prstGeom>
          <a:noFill/>
        </p:spPr>
        <p:txBody>
          <a:bodyPr wrap="square" rtlCol="0">
            <a:spAutoFit/>
          </a:bodyPr>
          <a:lstStyle/>
          <a:p>
            <a:r>
              <a:rPr lang="tr-TR" dirty="0" err="1">
                <a:solidFill>
                  <a:schemeClr val="bg1"/>
                </a:solidFill>
              </a:rPr>
              <a:t>Then</a:t>
            </a:r>
            <a:r>
              <a:rPr lang="tr-TR" dirty="0">
                <a:solidFill>
                  <a:schemeClr val="bg1"/>
                </a:solidFill>
              </a:rPr>
              <a:t> </a:t>
            </a:r>
            <a:r>
              <a:rPr lang="tr-TR" dirty="0" err="1">
                <a:solidFill>
                  <a:schemeClr val="bg1"/>
                </a:solidFill>
              </a:rPr>
              <a:t>let’s</a:t>
            </a:r>
            <a:r>
              <a:rPr lang="tr-TR" dirty="0">
                <a:solidFill>
                  <a:schemeClr val="bg1"/>
                </a:solidFill>
              </a:rPr>
              <a:t> </a:t>
            </a:r>
            <a:r>
              <a:rPr lang="tr-TR" dirty="0" err="1">
                <a:solidFill>
                  <a:schemeClr val="bg1"/>
                </a:solidFill>
              </a:rPr>
              <a:t>create</a:t>
            </a:r>
            <a:r>
              <a:rPr lang="tr-TR" dirty="0">
                <a:solidFill>
                  <a:schemeClr val="bg1"/>
                </a:solidFill>
              </a:rPr>
              <a:t> </a:t>
            </a:r>
            <a:r>
              <a:rPr lang="tr-TR" dirty="0" err="1">
                <a:solidFill>
                  <a:schemeClr val="bg1"/>
                </a:solidFill>
              </a:rPr>
              <a:t>carrier</a:t>
            </a:r>
            <a:r>
              <a:rPr lang="tr-TR" dirty="0">
                <a:solidFill>
                  <a:schemeClr val="bg1"/>
                </a:solidFill>
              </a:rPr>
              <a:t> </a:t>
            </a:r>
            <a:r>
              <a:rPr lang="tr-TR" dirty="0" err="1">
                <a:solidFill>
                  <a:schemeClr val="bg1"/>
                </a:solidFill>
              </a:rPr>
              <a:t>signal</a:t>
            </a:r>
            <a:endParaRPr lang="tr-TR" dirty="0">
              <a:solidFill>
                <a:schemeClr val="bg1"/>
              </a:solidFill>
            </a:endParaRPr>
          </a:p>
        </p:txBody>
      </p:sp>
      <p:pic>
        <p:nvPicPr>
          <p:cNvPr id="17" name="Resim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1325" y="4425844"/>
            <a:ext cx="4715691" cy="1769865"/>
          </a:xfrm>
          <a:prstGeom prst="rect">
            <a:avLst/>
          </a:prstGeom>
        </p:spPr>
      </p:pic>
      <p:sp>
        <p:nvSpPr>
          <p:cNvPr id="18" name="Metin kutusu 17"/>
          <p:cNvSpPr txBox="1"/>
          <p:nvPr/>
        </p:nvSpPr>
        <p:spPr>
          <a:xfrm>
            <a:off x="388874" y="325765"/>
            <a:ext cx="1871000" cy="369332"/>
          </a:xfrm>
          <a:prstGeom prst="rect">
            <a:avLst/>
          </a:prstGeom>
          <a:noFill/>
        </p:spPr>
        <p:txBody>
          <a:bodyPr wrap="square" rtlCol="0">
            <a:spAutoFit/>
          </a:bodyPr>
          <a:lstStyle/>
          <a:p>
            <a:r>
              <a:rPr lang="tr-TR" dirty="0" err="1"/>
              <a:t>Question</a:t>
            </a:r>
            <a:r>
              <a:rPr lang="tr-TR" dirty="0"/>
              <a:t> 1</a:t>
            </a:r>
          </a:p>
        </p:txBody>
      </p:sp>
    </p:spTree>
    <p:extLst>
      <p:ext uri="{BB962C8B-B14F-4D97-AF65-F5344CB8AC3E}">
        <p14:creationId xmlns:p14="http://schemas.microsoft.com/office/powerpoint/2010/main" val="219188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07" y="1430406"/>
            <a:ext cx="11773105" cy="1763438"/>
          </a:xfrm>
          <a:prstGeom prst="rect">
            <a:avLst/>
          </a:prstGeom>
        </p:spPr>
      </p:pic>
      <p:sp>
        <p:nvSpPr>
          <p:cNvPr id="5" name="Yukarı Ok 4"/>
          <p:cNvSpPr/>
          <p:nvPr/>
        </p:nvSpPr>
        <p:spPr>
          <a:xfrm>
            <a:off x="8438605" y="1894113"/>
            <a:ext cx="352697" cy="418012"/>
          </a:xfrm>
          <a:prstGeom prst="up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p:cNvSpPr txBox="1"/>
          <p:nvPr/>
        </p:nvSpPr>
        <p:spPr>
          <a:xfrm>
            <a:off x="3918854" y="2334678"/>
            <a:ext cx="8033658" cy="369332"/>
          </a:xfrm>
          <a:prstGeom prst="rect">
            <a:avLst/>
          </a:prstGeom>
          <a:noFill/>
        </p:spPr>
        <p:txBody>
          <a:bodyPr wrap="square" rtlCol="0">
            <a:spAutoFit/>
          </a:bodyPr>
          <a:lstStyle/>
          <a:p>
            <a:r>
              <a:rPr lang="tr-TR" dirty="0" err="1">
                <a:solidFill>
                  <a:schemeClr val="bg1"/>
                </a:solidFill>
              </a:rPr>
              <a:t>Let’s</a:t>
            </a:r>
            <a:r>
              <a:rPr lang="tr-TR" dirty="0">
                <a:solidFill>
                  <a:schemeClr val="bg1"/>
                </a:solidFill>
              </a:rPr>
              <a:t> </a:t>
            </a:r>
            <a:r>
              <a:rPr lang="tr-TR" dirty="0" err="1">
                <a:solidFill>
                  <a:schemeClr val="bg1"/>
                </a:solidFill>
              </a:rPr>
              <a:t>create</a:t>
            </a:r>
            <a:r>
              <a:rPr lang="tr-TR" dirty="0">
                <a:solidFill>
                  <a:schemeClr val="bg1"/>
                </a:solidFill>
              </a:rPr>
              <a:t> </a:t>
            </a:r>
            <a:r>
              <a:rPr lang="tr-TR" dirty="0" err="1">
                <a:solidFill>
                  <a:schemeClr val="bg1"/>
                </a:solidFill>
              </a:rPr>
              <a:t>Amplitude</a:t>
            </a:r>
            <a:r>
              <a:rPr lang="tr-TR" dirty="0">
                <a:solidFill>
                  <a:schemeClr val="bg1"/>
                </a:solidFill>
              </a:rPr>
              <a:t> </a:t>
            </a:r>
            <a:r>
              <a:rPr lang="tr-TR" dirty="0" err="1">
                <a:solidFill>
                  <a:schemeClr val="bg1"/>
                </a:solidFill>
              </a:rPr>
              <a:t>Modulation</a:t>
            </a:r>
            <a:r>
              <a:rPr lang="tr-TR" dirty="0">
                <a:solidFill>
                  <a:schemeClr val="bg1"/>
                </a:solidFill>
              </a:rPr>
              <a:t> </a:t>
            </a:r>
            <a:r>
              <a:rPr lang="tr-TR" dirty="0" err="1">
                <a:solidFill>
                  <a:schemeClr val="bg1"/>
                </a:solidFill>
              </a:rPr>
              <a:t>signal</a:t>
            </a:r>
            <a:r>
              <a:rPr lang="tr-TR" dirty="0">
                <a:solidFill>
                  <a:schemeClr val="bg1"/>
                </a:solidFill>
              </a:rPr>
              <a:t> </a:t>
            </a:r>
            <a:r>
              <a:rPr lang="tr-TR" dirty="0" err="1">
                <a:solidFill>
                  <a:schemeClr val="bg1"/>
                </a:solidFill>
              </a:rPr>
              <a:t>with</a:t>
            </a:r>
            <a:r>
              <a:rPr lang="tr-TR" dirty="0">
                <a:solidFill>
                  <a:schemeClr val="bg1"/>
                </a:solidFill>
              </a:rPr>
              <a:t> </a:t>
            </a:r>
            <a:r>
              <a:rPr lang="tr-TR" dirty="0" err="1">
                <a:solidFill>
                  <a:schemeClr val="bg1"/>
                </a:solidFill>
              </a:rPr>
              <a:t>using</a:t>
            </a:r>
            <a:r>
              <a:rPr lang="tr-TR" dirty="0">
                <a:solidFill>
                  <a:schemeClr val="bg1"/>
                </a:solidFill>
              </a:rPr>
              <a:t> </a:t>
            </a:r>
            <a:r>
              <a:rPr lang="tr-TR" dirty="0" err="1">
                <a:solidFill>
                  <a:schemeClr val="bg1"/>
                </a:solidFill>
              </a:rPr>
              <a:t>ammod</a:t>
            </a:r>
            <a:r>
              <a:rPr lang="tr-TR" dirty="0">
                <a:solidFill>
                  <a:schemeClr val="bg1"/>
                </a:solidFill>
              </a:rPr>
              <a:t> </a:t>
            </a:r>
            <a:r>
              <a:rPr lang="tr-TR" dirty="0" err="1">
                <a:solidFill>
                  <a:schemeClr val="bg1"/>
                </a:solidFill>
              </a:rPr>
              <a:t>function</a:t>
            </a:r>
            <a:endParaRPr lang="tr-TR" dirty="0">
              <a:solidFill>
                <a:schemeClr val="bg1"/>
              </a:solidFill>
            </a:endParaRP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877" y="3775166"/>
            <a:ext cx="9060167" cy="1619794"/>
          </a:xfrm>
          <a:prstGeom prst="rect">
            <a:avLst/>
          </a:prstGeom>
        </p:spPr>
      </p:pic>
    </p:spTree>
    <p:extLst>
      <p:ext uri="{BB962C8B-B14F-4D97-AF65-F5344CB8AC3E}">
        <p14:creationId xmlns:p14="http://schemas.microsoft.com/office/powerpoint/2010/main" val="358613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91886" y="365760"/>
            <a:ext cx="1632857" cy="369332"/>
          </a:xfrm>
          <a:prstGeom prst="rect">
            <a:avLst/>
          </a:prstGeom>
          <a:noFill/>
        </p:spPr>
        <p:txBody>
          <a:bodyPr wrap="square" rtlCol="0">
            <a:spAutoFit/>
          </a:bodyPr>
          <a:lstStyle/>
          <a:p>
            <a:r>
              <a:rPr lang="tr-TR" dirty="0" err="1"/>
              <a:t>Question</a:t>
            </a:r>
            <a:r>
              <a:rPr lang="tr-TR" dirty="0"/>
              <a:t> 2</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64" y="735092"/>
            <a:ext cx="6400523" cy="2611219"/>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45" y="3493870"/>
            <a:ext cx="6397985" cy="1448416"/>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64" y="5060423"/>
            <a:ext cx="6400523" cy="1510193"/>
          </a:xfrm>
          <a:prstGeom prst="rect">
            <a:avLst/>
          </a:prstGeom>
        </p:spPr>
      </p:pic>
      <p:sp>
        <p:nvSpPr>
          <p:cNvPr id="9" name="Sol Ok 8"/>
          <p:cNvSpPr/>
          <p:nvPr/>
        </p:nvSpPr>
        <p:spPr>
          <a:xfrm>
            <a:off x="3021431" y="966652"/>
            <a:ext cx="705394" cy="431074"/>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p:cNvSpPr txBox="1"/>
          <p:nvPr/>
        </p:nvSpPr>
        <p:spPr>
          <a:xfrm>
            <a:off x="3861503" y="997523"/>
            <a:ext cx="2756263" cy="369332"/>
          </a:xfrm>
          <a:prstGeom prst="rect">
            <a:avLst/>
          </a:prstGeom>
          <a:noFill/>
        </p:spPr>
        <p:txBody>
          <a:bodyPr wrap="square" rtlCol="0">
            <a:spAutoFit/>
          </a:bodyPr>
          <a:lstStyle/>
          <a:p>
            <a:r>
              <a:rPr lang="tr-TR" dirty="0">
                <a:solidFill>
                  <a:schemeClr val="bg1"/>
                </a:solidFill>
              </a:rPr>
              <a:t>Define </a:t>
            </a:r>
            <a:r>
              <a:rPr lang="tr-TR" dirty="0" err="1">
                <a:solidFill>
                  <a:schemeClr val="bg1"/>
                </a:solidFill>
              </a:rPr>
              <a:t>the</a:t>
            </a:r>
            <a:r>
              <a:rPr lang="tr-TR" dirty="0">
                <a:solidFill>
                  <a:schemeClr val="bg1"/>
                </a:solidFill>
              </a:rPr>
              <a:t> </a:t>
            </a:r>
            <a:r>
              <a:rPr lang="tr-TR" dirty="0" err="1">
                <a:solidFill>
                  <a:schemeClr val="bg1"/>
                </a:solidFill>
              </a:rPr>
              <a:t>reqirements</a:t>
            </a:r>
            <a:endParaRPr lang="tr-TR" dirty="0">
              <a:solidFill>
                <a:schemeClr val="bg1"/>
              </a:solidFill>
            </a:endParaRPr>
          </a:p>
        </p:txBody>
      </p:sp>
      <p:sp>
        <p:nvSpPr>
          <p:cNvPr id="11" name="Sol Ok 10"/>
          <p:cNvSpPr/>
          <p:nvPr/>
        </p:nvSpPr>
        <p:spPr>
          <a:xfrm>
            <a:off x="4062105" y="2268583"/>
            <a:ext cx="705394" cy="431074"/>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p:cNvSpPr txBox="1"/>
          <p:nvPr/>
        </p:nvSpPr>
        <p:spPr>
          <a:xfrm>
            <a:off x="4902177" y="2160954"/>
            <a:ext cx="2015453" cy="646331"/>
          </a:xfrm>
          <a:prstGeom prst="rect">
            <a:avLst/>
          </a:prstGeom>
          <a:noFill/>
        </p:spPr>
        <p:txBody>
          <a:bodyPr wrap="square" rtlCol="0">
            <a:spAutoFit/>
          </a:bodyPr>
          <a:lstStyle/>
          <a:p>
            <a:r>
              <a:rPr lang="tr-TR" dirty="0" err="1">
                <a:solidFill>
                  <a:schemeClr val="bg1"/>
                </a:solidFill>
              </a:rPr>
              <a:t>Creation</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message</a:t>
            </a:r>
            <a:r>
              <a:rPr lang="tr-TR" dirty="0">
                <a:solidFill>
                  <a:schemeClr val="bg1"/>
                </a:solidFill>
              </a:rPr>
              <a:t> </a:t>
            </a:r>
            <a:r>
              <a:rPr lang="tr-TR" dirty="0" err="1">
                <a:solidFill>
                  <a:schemeClr val="bg1"/>
                </a:solidFill>
              </a:rPr>
              <a:t>signal</a:t>
            </a:r>
            <a:endParaRPr lang="tr-TR" dirty="0">
              <a:solidFill>
                <a:schemeClr val="bg1"/>
              </a:solidFill>
            </a:endParaRPr>
          </a:p>
        </p:txBody>
      </p:sp>
      <p:sp>
        <p:nvSpPr>
          <p:cNvPr id="13" name="Sol Ok 12"/>
          <p:cNvSpPr/>
          <p:nvPr/>
        </p:nvSpPr>
        <p:spPr>
          <a:xfrm>
            <a:off x="4549480" y="3756352"/>
            <a:ext cx="529046" cy="431074"/>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p:cNvSpPr txBox="1"/>
          <p:nvPr/>
        </p:nvSpPr>
        <p:spPr>
          <a:xfrm>
            <a:off x="5078526" y="3595914"/>
            <a:ext cx="2015453" cy="646331"/>
          </a:xfrm>
          <a:prstGeom prst="rect">
            <a:avLst/>
          </a:prstGeom>
          <a:noFill/>
        </p:spPr>
        <p:txBody>
          <a:bodyPr wrap="square" rtlCol="0">
            <a:spAutoFit/>
          </a:bodyPr>
          <a:lstStyle/>
          <a:p>
            <a:r>
              <a:rPr lang="tr-TR" dirty="0" err="1">
                <a:solidFill>
                  <a:schemeClr val="bg1"/>
                </a:solidFill>
              </a:rPr>
              <a:t>Creation</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carrier</a:t>
            </a:r>
            <a:r>
              <a:rPr lang="tr-TR" dirty="0">
                <a:solidFill>
                  <a:schemeClr val="bg1"/>
                </a:solidFill>
              </a:rPr>
              <a:t> </a:t>
            </a:r>
            <a:r>
              <a:rPr lang="tr-TR" dirty="0" err="1">
                <a:solidFill>
                  <a:schemeClr val="bg1"/>
                </a:solidFill>
              </a:rPr>
              <a:t>signal</a:t>
            </a:r>
            <a:endParaRPr lang="tr-TR" dirty="0">
              <a:solidFill>
                <a:schemeClr val="bg1"/>
              </a:solidFill>
            </a:endParaRPr>
          </a:p>
        </p:txBody>
      </p:sp>
      <p:sp>
        <p:nvSpPr>
          <p:cNvPr id="15" name="Aşağı Ok 14"/>
          <p:cNvSpPr/>
          <p:nvPr/>
        </p:nvSpPr>
        <p:spPr>
          <a:xfrm>
            <a:off x="5922966" y="5422371"/>
            <a:ext cx="326572" cy="28738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7" name="Resim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765" y="1763486"/>
            <a:ext cx="5001323" cy="1582825"/>
          </a:xfrm>
          <a:prstGeom prst="rect">
            <a:avLst/>
          </a:prstGeom>
        </p:spPr>
      </p:pic>
      <p:pic>
        <p:nvPicPr>
          <p:cNvPr id="18" name="Resim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127" y="3493870"/>
            <a:ext cx="4934639" cy="1448416"/>
          </a:xfrm>
          <a:prstGeom prst="rect">
            <a:avLst/>
          </a:prstGeom>
        </p:spPr>
      </p:pic>
      <p:pic>
        <p:nvPicPr>
          <p:cNvPr id="19" name="Resim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071" y="5044330"/>
            <a:ext cx="4925112" cy="1512331"/>
          </a:xfrm>
          <a:prstGeom prst="rect">
            <a:avLst/>
          </a:prstGeom>
        </p:spPr>
      </p:pic>
    </p:spTree>
    <p:extLst>
      <p:ext uri="{BB962C8B-B14F-4D97-AF65-F5344CB8AC3E}">
        <p14:creationId xmlns:p14="http://schemas.microsoft.com/office/powerpoint/2010/main" val="291087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E9CA-49E3-235B-B2EA-1E460DE5E70F}"/>
              </a:ext>
            </a:extLst>
          </p:cNvPr>
          <p:cNvSpPr>
            <a:spLocks noGrp="1"/>
          </p:cNvSpPr>
          <p:nvPr>
            <p:ph type="title"/>
          </p:nvPr>
        </p:nvSpPr>
        <p:spPr>
          <a:xfrm>
            <a:off x="684212" y="389785"/>
            <a:ext cx="8534400" cy="1507067"/>
          </a:xfrm>
        </p:spPr>
        <p:txBody>
          <a:bodyPr/>
          <a:lstStyle/>
          <a:p>
            <a:r>
              <a:rPr lang="tr-TR" dirty="0"/>
              <a:t>WHAT IS Amplıtude-modulatıon DEMODULATION?</a:t>
            </a:r>
            <a:endParaRPr lang="en-US" dirty="0"/>
          </a:p>
        </p:txBody>
      </p:sp>
      <p:sp>
        <p:nvSpPr>
          <p:cNvPr id="3" name="Content Placeholder 2">
            <a:extLst>
              <a:ext uri="{FF2B5EF4-FFF2-40B4-BE49-F238E27FC236}">
                <a16:creationId xmlns:a16="http://schemas.microsoft.com/office/drawing/2014/main" id="{1E5CA018-8417-3E76-E78A-CA0C9F23E483}"/>
              </a:ext>
            </a:extLst>
          </p:cNvPr>
          <p:cNvSpPr>
            <a:spLocks noGrp="1"/>
          </p:cNvSpPr>
          <p:nvPr>
            <p:ph idx="1"/>
          </p:nvPr>
        </p:nvSpPr>
        <p:spPr>
          <a:xfrm>
            <a:off x="684211" y="2027208"/>
            <a:ext cx="9218913" cy="4180297"/>
          </a:xfrm>
        </p:spPr>
        <p:txBody>
          <a:bodyPr/>
          <a:lstStyle/>
          <a:p>
            <a:pPr marL="0" indent="0">
              <a:buNone/>
            </a:pPr>
            <a:r>
              <a:rPr lang="tr-TR" dirty="0"/>
              <a:t>- AM </a:t>
            </a:r>
            <a:r>
              <a:rPr lang="tr-TR" dirty="0" err="1"/>
              <a:t>demodulation</a:t>
            </a:r>
            <a:r>
              <a:rPr lang="tr-TR" dirty="0"/>
              <a:t> is </a:t>
            </a:r>
            <a:r>
              <a:rPr lang="tr-TR" dirty="0" err="1"/>
              <a:t>the</a:t>
            </a:r>
            <a:r>
              <a:rPr lang="tr-TR" dirty="0"/>
              <a:t> </a:t>
            </a:r>
            <a:r>
              <a:rPr lang="tr-TR" dirty="0" err="1"/>
              <a:t>process</a:t>
            </a:r>
            <a:r>
              <a:rPr lang="tr-TR" dirty="0"/>
              <a:t> of </a:t>
            </a:r>
            <a:r>
              <a:rPr lang="tr-TR" dirty="0" err="1"/>
              <a:t>obtaining</a:t>
            </a:r>
            <a:r>
              <a:rPr lang="tr-TR" dirty="0"/>
              <a:t> </a:t>
            </a:r>
            <a:r>
              <a:rPr lang="tr-TR" dirty="0" err="1"/>
              <a:t>the</a:t>
            </a:r>
            <a:r>
              <a:rPr lang="tr-TR" dirty="0"/>
              <a:t> </a:t>
            </a:r>
            <a:r>
              <a:rPr lang="tr-TR" dirty="0" err="1"/>
              <a:t>modulation</a:t>
            </a:r>
            <a:r>
              <a:rPr lang="tr-TR" dirty="0"/>
              <a:t> </a:t>
            </a:r>
            <a:r>
              <a:rPr lang="tr-TR" dirty="0" err="1"/>
              <a:t>signal</a:t>
            </a:r>
            <a:r>
              <a:rPr lang="tr-TR" dirty="0"/>
              <a:t> </a:t>
            </a:r>
            <a:r>
              <a:rPr lang="tr-TR" dirty="0" err="1"/>
              <a:t>by</a:t>
            </a:r>
            <a:r>
              <a:rPr lang="tr-TR" dirty="0"/>
              <a:t> </a:t>
            </a:r>
            <a:r>
              <a:rPr lang="tr-TR" dirty="0" err="1"/>
              <a:t>separating</a:t>
            </a:r>
            <a:r>
              <a:rPr lang="tr-TR" dirty="0"/>
              <a:t> </a:t>
            </a:r>
            <a:r>
              <a:rPr lang="tr-TR" dirty="0" err="1"/>
              <a:t>the</a:t>
            </a:r>
            <a:r>
              <a:rPr lang="tr-TR" dirty="0"/>
              <a:t> </a:t>
            </a:r>
            <a:r>
              <a:rPr lang="tr-TR" dirty="0" err="1"/>
              <a:t>carrier</a:t>
            </a:r>
            <a:r>
              <a:rPr lang="tr-TR" dirty="0"/>
              <a:t> </a:t>
            </a:r>
            <a:r>
              <a:rPr lang="tr-TR" dirty="0" err="1"/>
              <a:t>signal</a:t>
            </a:r>
            <a:r>
              <a:rPr lang="tr-TR" dirty="0"/>
              <a:t> </a:t>
            </a:r>
            <a:r>
              <a:rPr lang="tr-TR" dirty="0" err="1"/>
              <a:t>from</a:t>
            </a:r>
            <a:r>
              <a:rPr lang="tr-TR" dirty="0"/>
              <a:t> </a:t>
            </a:r>
            <a:r>
              <a:rPr lang="tr-TR" dirty="0" err="1"/>
              <a:t>the</a:t>
            </a:r>
            <a:r>
              <a:rPr lang="tr-TR" dirty="0"/>
              <a:t> </a:t>
            </a:r>
            <a:r>
              <a:rPr lang="tr-TR" dirty="0" err="1"/>
              <a:t>amplitude</a:t>
            </a:r>
            <a:r>
              <a:rPr lang="tr-TR" dirty="0"/>
              <a:t> </a:t>
            </a:r>
            <a:r>
              <a:rPr lang="tr-TR" dirty="0" err="1"/>
              <a:t>modulation</a:t>
            </a:r>
            <a:r>
              <a:rPr lang="tr-TR" dirty="0"/>
              <a:t> </a:t>
            </a:r>
            <a:r>
              <a:rPr lang="tr-TR" dirty="0" err="1"/>
              <a:t>signal</a:t>
            </a:r>
            <a:r>
              <a:rPr lang="tr-TR" dirty="0"/>
              <a:t>.</a:t>
            </a:r>
          </a:p>
          <a:p>
            <a:pPr marL="0" indent="0">
              <a:buNone/>
            </a:pPr>
            <a:r>
              <a:rPr lang="tr-TR" dirty="0"/>
              <a:t>- </a:t>
            </a:r>
            <a:r>
              <a:rPr lang="tr-TR" dirty="0" err="1"/>
              <a:t>This</a:t>
            </a:r>
            <a:r>
              <a:rPr lang="tr-TR" dirty="0"/>
              <a:t> </a:t>
            </a:r>
            <a:r>
              <a:rPr lang="tr-TR" dirty="0" err="1"/>
              <a:t>process</a:t>
            </a:r>
            <a:r>
              <a:rPr lang="tr-TR" dirty="0"/>
              <a:t> </a:t>
            </a:r>
            <a:r>
              <a:rPr lang="tr-TR" dirty="0" err="1"/>
              <a:t>happens</a:t>
            </a:r>
            <a:r>
              <a:rPr lang="tr-TR" dirty="0"/>
              <a:t> in </a:t>
            </a:r>
            <a:r>
              <a:rPr lang="tr-TR" dirty="0" err="1"/>
              <a:t>two</a:t>
            </a:r>
            <a:r>
              <a:rPr lang="tr-TR" dirty="0"/>
              <a:t> </a:t>
            </a:r>
            <a:r>
              <a:rPr lang="tr-TR" dirty="0" err="1"/>
              <a:t>stages</a:t>
            </a:r>
            <a:r>
              <a:rPr lang="tr-TR" dirty="0"/>
              <a:t>: </a:t>
            </a:r>
            <a:r>
              <a:rPr lang="tr-TR" dirty="0" err="1"/>
              <a:t>rectification</a:t>
            </a:r>
            <a:r>
              <a:rPr lang="tr-TR" dirty="0"/>
              <a:t> </a:t>
            </a:r>
            <a:r>
              <a:rPr lang="tr-TR" dirty="0" err="1"/>
              <a:t>and</a:t>
            </a:r>
            <a:r>
              <a:rPr lang="tr-TR" dirty="0"/>
              <a:t> </a:t>
            </a:r>
            <a:r>
              <a:rPr lang="tr-TR" dirty="0" err="1"/>
              <a:t>filtering</a:t>
            </a:r>
            <a:r>
              <a:rPr lang="tr-TR" dirty="0"/>
              <a:t>.</a:t>
            </a:r>
          </a:p>
          <a:p>
            <a:pPr marL="0" indent="0">
              <a:buNone/>
            </a:pPr>
            <a:r>
              <a:rPr lang="tr-TR" dirty="0"/>
              <a:t>As a </a:t>
            </a:r>
            <a:r>
              <a:rPr lang="tr-TR" dirty="0" err="1"/>
              <a:t>result</a:t>
            </a:r>
            <a:r>
              <a:rPr lang="tr-TR" dirty="0"/>
              <a:t>, </a:t>
            </a:r>
            <a:r>
              <a:rPr lang="tr-TR" dirty="0" err="1"/>
              <a:t>the</a:t>
            </a:r>
            <a:r>
              <a:rPr lang="tr-TR" dirty="0"/>
              <a:t> </a:t>
            </a:r>
            <a:r>
              <a:rPr lang="tr-TR" dirty="0" err="1"/>
              <a:t>original</a:t>
            </a:r>
            <a:r>
              <a:rPr lang="tr-TR" dirty="0"/>
              <a:t> </a:t>
            </a:r>
            <a:r>
              <a:rPr lang="tr-TR" dirty="0" err="1"/>
              <a:t>modulation</a:t>
            </a:r>
            <a:r>
              <a:rPr lang="tr-TR" dirty="0"/>
              <a:t> </a:t>
            </a:r>
            <a:r>
              <a:rPr lang="tr-TR" dirty="0" err="1"/>
              <a:t>signal</a:t>
            </a:r>
            <a:r>
              <a:rPr lang="tr-TR" dirty="0"/>
              <a:t> is </a:t>
            </a:r>
            <a:r>
              <a:rPr lang="tr-TR" dirty="0" err="1"/>
              <a:t>recovered</a:t>
            </a:r>
            <a:r>
              <a:rPr lang="tr-TR" dirty="0"/>
              <a:t>, </a:t>
            </a:r>
            <a:r>
              <a:rPr lang="tr-TR" dirty="0" err="1"/>
              <a:t>thus</a:t>
            </a:r>
            <a:r>
              <a:rPr lang="tr-TR" dirty="0"/>
              <a:t> </a:t>
            </a:r>
            <a:r>
              <a:rPr lang="tr-TR" dirty="0" err="1"/>
              <a:t>obtaining</a:t>
            </a:r>
            <a:r>
              <a:rPr lang="tr-TR" dirty="0"/>
              <a:t> </a:t>
            </a:r>
            <a:r>
              <a:rPr lang="tr-TR" dirty="0" err="1"/>
              <a:t>the</a:t>
            </a:r>
            <a:r>
              <a:rPr lang="tr-TR" dirty="0"/>
              <a:t> </a:t>
            </a:r>
            <a:r>
              <a:rPr lang="tr-TR" dirty="0" err="1"/>
              <a:t>transmitted</a:t>
            </a:r>
            <a:r>
              <a:rPr lang="tr-TR" dirty="0"/>
              <a:t> </a:t>
            </a:r>
            <a:r>
              <a:rPr lang="tr-TR" dirty="0" err="1"/>
              <a:t>information</a:t>
            </a:r>
            <a:r>
              <a:rPr lang="tr-TR" dirty="0"/>
              <a:t>.</a:t>
            </a:r>
          </a:p>
          <a:p>
            <a:endParaRPr lang="en-US" dirty="0"/>
          </a:p>
        </p:txBody>
      </p:sp>
    </p:spTree>
    <p:extLst>
      <p:ext uri="{BB962C8B-B14F-4D97-AF65-F5344CB8AC3E}">
        <p14:creationId xmlns:p14="http://schemas.microsoft.com/office/powerpoint/2010/main" val="195846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EEEA-F7E0-858E-8C75-A62F733DC8BF}"/>
              </a:ext>
            </a:extLst>
          </p:cNvPr>
          <p:cNvSpPr>
            <a:spLocks noGrp="1"/>
          </p:cNvSpPr>
          <p:nvPr>
            <p:ph type="title"/>
          </p:nvPr>
        </p:nvSpPr>
        <p:spPr>
          <a:xfrm>
            <a:off x="684211" y="4487332"/>
            <a:ext cx="10880260" cy="1507067"/>
          </a:xfrm>
        </p:spPr>
        <p:txBody>
          <a:bodyPr/>
          <a:lstStyle/>
          <a:p>
            <a:r>
              <a:rPr lang="tr-TR" dirty="0" err="1"/>
              <a:t>Let's</a:t>
            </a:r>
            <a:r>
              <a:rPr lang="tr-TR" dirty="0"/>
              <a:t> </a:t>
            </a:r>
            <a:r>
              <a:rPr lang="tr-TR" dirty="0" err="1"/>
              <a:t>take</a:t>
            </a:r>
            <a:r>
              <a:rPr lang="tr-TR" dirty="0"/>
              <a:t> </a:t>
            </a:r>
            <a:r>
              <a:rPr lang="tr-TR" dirty="0" err="1"/>
              <a:t>another</a:t>
            </a:r>
            <a:r>
              <a:rPr lang="tr-TR" dirty="0"/>
              <a:t> </a:t>
            </a:r>
            <a:r>
              <a:rPr lang="tr-TR" dirty="0" err="1"/>
              <a:t>look</a:t>
            </a:r>
            <a:r>
              <a:rPr lang="tr-TR" dirty="0"/>
              <a:t> at </a:t>
            </a:r>
            <a:r>
              <a:rPr lang="tr-TR" dirty="0" err="1"/>
              <a:t>the</a:t>
            </a:r>
            <a:r>
              <a:rPr lang="tr-TR" dirty="0"/>
              <a:t> am </a:t>
            </a:r>
            <a:r>
              <a:rPr lang="tr-TR" dirty="0" err="1"/>
              <a:t>signal</a:t>
            </a:r>
            <a:endParaRPr lang="en-US" dirty="0"/>
          </a:p>
        </p:txBody>
      </p:sp>
      <p:sp>
        <p:nvSpPr>
          <p:cNvPr id="3" name="Content Placeholder 2">
            <a:extLst>
              <a:ext uri="{FF2B5EF4-FFF2-40B4-BE49-F238E27FC236}">
                <a16:creationId xmlns:a16="http://schemas.microsoft.com/office/drawing/2014/main" id="{C81DEF4A-B9BA-805A-F380-8C292A91B20E}"/>
              </a:ext>
            </a:extLst>
          </p:cNvPr>
          <p:cNvSpPr>
            <a:spLocks noGrp="1"/>
          </p:cNvSpPr>
          <p:nvPr>
            <p:ph idx="1"/>
          </p:nvPr>
        </p:nvSpPr>
        <p:spPr>
          <a:xfrm>
            <a:off x="684212" y="715992"/>
            <a:ext cx="6356668" cy="3585075"/>
          </a:xfrm>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An AM signal is usually expressed in the form:</a:t>
            </a:r>
          </a:p>
          <a:p>
            <a:pPr algn="l">
              <a:buFont typeface="Arial" panose="020B0604020202020204" pitchFamily="34" charset="0"/>
              <a:buChar char="•"/>
            </a:pPr>
            <a:r>
              <a:rPr lang="en-US" sz="3200" i="0" dirty="0">
                <a:solidFill>
                  <a:srgbClr val="0D0D0D"/>
                </a:solidFill>
                <a:effectLst/>
                <a:highlight>
                  <a:srgbClr val="FFFFFF"/>
                </a:highlight>
                <a:latin typeface="KaTeX_Main"/>
              </a:rPr>
              <a:t>𝑠(𝑡)=</a:t>
            </a:r>
            <a:r>
              <a:rPr lang="en-US" sz="3200" i="0" dirty="0">
                <a:solidFill>
                  <a:schemeClr val="accent3"/>
                </a:solidFill>
                <a:effectLst/>
                <a:highlight>
                  <a:srgbClr val="FFFFFF"/>
                </a:highlight>
                <a:latin typeface="KaTeX_Main"/>
              </a:rPr>
              <a:t>𝐴𝑐</a:t>
            </a:r>
            <a:r>
              <a:rPr lang="en-US" sz="3200" i="0" dirty="0">
                <a:solidFill>
                  <a:srgbClr val="0D0D0D"/>
                </a:solidFill>
                <a:effectLst/>
                <a:highlight>
                  <a:srgbClr val="FFFFFF"/>
                </a:highlight>
                <a:latin typeface="KaTeX_Main"/>
              </a:rPr>
              <a:t>[1+𝑚⋅</a:t>
            </a:r>
            <a:r>
              <a:rPr lang="en-US" sz="3200" i="0" dirty="0">
                <a:solidFill>
                  <a:schemeClr val="accent6"/>
                </a:solidFill>
                <a:effectLst/>
                <a:highlight>
                  <a:srgbClr val="FFFFFF"/>
                </a:highlight>
                <a:latin typeface="KaTeX_Main"/>
              </a:rPr>
              <a:t>𝑚(𝑡)]</a:t>
            </a:r>
            <a:r>
              <a:rPr lang="en-US" sz="3200" i="0" dirty="0">
                <a:solidFill>
                  <a:srgbClr val="0D0D0D"/>
                </a:solidFill>
                <a:effectLst/>
                <a:highlight>
                  <a:srgbClr val="FFFFFF"/>
                </a:highlight>
                <a:latin typeface="KaTeX_Main"/>
              </a:rPr>
              <a:t>⋅cos(2𝜋</a:t>
            </a:r>
            <a:r>
              <a:rPr lang="en-US" sz="3200" dirty="0">
                <a:solidFill>
                  <a:schemeClr val="accent3"/>
                </a:solidFill>
                <a:effectLst/>
                <a:highlight>
                  <a:srgbClr val="FFFFFF"/>
                </a:highlight>
                <a:latin typeface="KaTeX_Main"/>
              </a:rPr>
              <a:t>𝑓𝑐</a:t>
            </a:r>
            <a:r>
              <a:rPr lang="en-US" sz="3200" i="0" dirty="0">
                <a:solidFill>
                  <a:srgbClr val="0D0D0D"/>
                </a:solidFill>
                <a:effectLst/>
                <a:highlight>
                  <a:srgbClr val="FFFFFF"/>
                </a:highlight>
                <a:latin typeface="KaTeX_Main"/>
              </a:rPr>
              <a:t>𝑡)</a:t>
            </a:r>
            <a:r>
              <a:rPr lang="en-US" sz="3200" i="1" dirty="0">
                <a:solidFill>
                  <a:srgbClr val="0D0D0D"/>
                </a:solidFill>
                <a:effectLst/>
                <a:highlight>
                  <a:srgbClr val="FFFFFF"/>
                </a:highlight>
                <a:latin typeface="KaTeX_Math"/>
              </a:rPr>
              <a:t> </a:t>
            </a:r>
            <a:endParaRPr lang="tr-TR" sz="3200" i="1" dirty="0">
              <a:solidFill>
                <a:srgbClr val="0D0D0D"/>
              </a:solidFill>
              <a:highlight>
                <a:srgbClr val="FFFFFF"/>
              </a:highlight>
              <a:latin typeface="KaTeX_Math"/>
            </a:endParaRPr>
          </a:p>
          <a:p>
            <a:pPr algn="l">
              <a:buFont typeface="Arial" panose="020B0604020202020204" pitchFamily="34" charset="0"/>
              <a:buChar char="•"/>
            </a:pPr>
            <a:r>
              <a:rPr lang="en-US" b="0" i="1" dirty="0">
                <a:solidFill>
                  <a:schemeClr val="accent3"/>
                </a:solidFill>
                <a:effectLst/>
                <a:highlight>
                  <a:srgbClr val="FFFFFF"/>
                </a:highlight>
                <a:latin typeface="KaTeX_Math"/>
              </a:rPr>
              <a:t>Ac​: Carrier signal amplitude</a:t>
            </a:r>
          </a:p>
          <a:p>
            <a:pPr algn="l">
              <a:buFont typeface="Arial" panose="020B0604020202020204" pitchFamily="34" charset="0"/>
              <a:buChar char="•"/>
            </a:pPr>
            <a:r>
              <a:rPr lang="en-US" b="0" i="1" dirty="0">
                <a:solidFill>
                  <a:srgbClr val="FF0000"/>
                </a:solidFill>
                <a:effectLst/>
                <a:highlight>
                  <a:srgbClr val="FFFFFF"/>
                </a:highlight>
                <a:latin typeface="KaTeX_Math"/>
              </a:rPr>
              <a:t>m(t): Modulation signal!!!</a:t>
            </a:r>
          </a:p>
          <a:p>
            <a:pPr algn="l">
              <a:buFont typeface="Arial" panose="020B0604020202020204" pitchFamily="34" charset="0"/>
              <a:buChar char="•"/>
            </a:pPr>
            <a:r>
              <a:rPr lang="en-US" b="0" i="1" dirty="0">
                <a:solidFill>
                  <a:schemeClr val="accent3"/>
                </a:solidFill>
                <a:effectLst/>
                <a:highlight>
                  <a:srgbClr val="FFFFFF"/>
                </a:highlight>
                <a:latin typeface="KaTeX_Math"/>
              </a:rPr>
              <a:t>fc​: Carrier signal frequency</a:t>
            </a:r>
            <a:endParaRPr lang="en-US" dirty="0">
              <a:solidFill>
                <a:schemeClr val="accent3"/>
              </a:solidFill>
            </a:endParaRPr>
          </a:p>
        </p:txBody>
      </p:sp>
      <p:sp>
        <p:nvSpPr>
          <p:cNvPr id="4" name="TextBox 3">
            <a:extLst>
              <a:ext uri="{FF2B5EF4-FFF2-40B4-BE49-F238E27FC236}">
                <a16:creationId xmlns:a16="http://schemas.microsoft.com/office/drawing/2014/main" id="{C5A04151-8CB3-A24B-35F3-9F805C322A44}"/>
              </a:ext>
            </a:extLst>
          </p:cNvPr>
          <p:cNvSpPr txBox="1"/>
          <p:nvPr/>
        </p:nvSpPr>
        <p:spPr>
          <a:xfrm>
            <a:off x="7435970" y="1299729"/>
            <a:ext cx="4191254" cy="1815882"/>
          </a:xfrm>
          <a:prstGeom prst="rect">
            <a:avLst/>
          </a:prstGeom>
          <a:noFill/>
        </p:spPr>
        <p:txBody>
          <a:bodyPr wrap="square" rtlCol="0">
            <a:spAutoFit/>
          </a:bodyPr>
          <a:lstStyle/>
          <a:p>
            <a:r>
              <a:rPr lang="tr-TR" sz="2800" dirty="0"/>
              <a:t>THE VALUE WE SHOULD OBTAIN AT THE END OF DEMODULATION IS THE MODULATION SIGNAL.</a:t>
            </a:r>
            <a:endParaRPr lang="en-US" sz="2800" dirty="0"/>
          </a:p>
        </p:txBody>
      </p:sp>
    </p:spTree>
    <p:extLst>
      <p:ext uri="{BB962C8B-B14F-4D97-AF65-F5344CB8AC3E}">
        <p14:creationId xmlns:p14="http://schemas.microsoft.com/office/powerpoint/2010/main" val="1454720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6AAA-4703-4444-DD94-D0161990D2E9}"/>
              </a:ext>
            </a:extLst>
          </p:cNvPr>
          <p:cNvSpPr>
            <a:spLocks noGrp="1"/>
          </p:cNvSpPr>
          <p:nvPr>
            <p:ph type="title"/>
          </p:nvPr>
        </p:nvSpPr>
        <p:spPr>
          <a:xfrm>
            <a:off x="684212" y="501929"/>
            <a:ext cx="8534400" cy="1507067"/>
          </a:xfrm>
        </p:spPr>
        <p:txBody>
          <a:bodyPr/>
          <a:lstStyle/>
          <a:p>
            <a:r>
              <a:rPr lang="tr-TR" dirty="0" err="1"/>
              <a:t>Demodulatıon</a:t>
            </a:r>
            <a:r>
              <a:rPr lang="tr-TR" dirty="0"/>
              <a:t> </a:t>
            </a:r>
            <a:r>
              <a:rPr lang="tr-TR" dirty="0" err="1"/>
              <a:t>stages</a:t>
            </a:r>
            <a:endParaRPr lang="en-US" dirty="0"/>
          </a:p>
        </p:txBody>
      </p:sp>
      <p:sp>
        <p:nvSpPr>
          <p:cNvPr id="3" name="Content Placeholder 2">
            <a:extLst>
              <a:ext uri="{FF2B5EF4-FFF2-40B4-BE49-F238E27FC236}">
                <a16:creationId xmlns:a16="http://schemas.microsoft.com/office/drawing/2014/main" id="{10807A4D-AF38-5400-5A0B-ABF3F5192DBF}"/>
              </a:ext>
            </a:extLst>
          </p:cNvPr>
          <p:cNvSpPr>
            <a:spLocks noGrp="1"/>
          </p:cNvSpPr>
          <p:nvPr>
            <p:ph idx="1"/>
          </p:nvPr>
        </p:nvSpPr>
        <p:spPr>
          <a:xfrm>
            <a:off x="498764" y="1753986"/>
            <a:ext cx="8719848" cy="4602086"/>
          </a:xfrm>
        </p:spPr>
        <p:txBody>
          <a:bodyPr/>
          <a:lstStyle/>
          <a:p>
            <a:pPr marL="0" indent="0">
              <a:buNone/>
            </a:pPr>
            <a:r>
              <a:rPr lang="en-US" b="1" i="0" dirty="0">
                <a:solidFill>
                  <a:srgbClr val="0D0D0D"/>
                </a:solidFill>
                <a:effectLst/>
                <a:latin typeface="Söhne"/>
              </a:rPr>
              <a:t>Rectification (</a:t>
            </a:r>
            <a:r>
              <a:rPr lang="en-US" b="1" i="0" dirty="0" err="1">
                <a:solidFill>
                  <a:srgbClr val="0D0D0D"/>
                </a:solidFill>
                <a:effectLst/>
                <a:latin typeface="Söhne"/>
              </a:rPr>
              <a:t>Doğrultma</a:t>
            </a:r>
            <a:r>
              <a:rPr lang="en-US" b="1" i="0" dirty="0">
                <a:solidFill>
                  <a:srgbClr val="0D0D0D"/>
                </a:solidFill>
                <a:effectLst/>
                <a:latin typeface="Söhne"/>
              </a:rPr>
              <a:t>):</a:t>
            </a:r>
            <a:endParaRPr lang="en-US" b="0" i="0" dirty="0">
              <a:solidFill>
                <a:srgbClr val="0D0D0D"/>
              </a:solidFill>
              <a:effectLst/>
              <a:latin typeface="Söhne"/>
            </a:endParaRPr>
          </a:p>
          <a:p>
            <a:pPr algn="l"/>
            <a:r>
              <a:rPr lang="en-US" b="0" i="0" dirty="0">
                <a:solidFill>
                  <a:srgbClr val="0D0D0D"/>
                </a:solidFill>
                <a:effectLst/>
                <a:latin typeface="Söhne"/>
              </a:rPr>
              <a:t>The first step in AM demodulation is to rectify the AM signal. This process cuts out the negative parts and passes the positive parts of the amplitude of the carrier signal, which creates the AM signal. The rectification process is usually performed using a rectifier circuit (diode).</a:t>
            </a:r>
            <a:endParaRPr lang="en-US" dirty="0"/>
          </a:p>
        </p:txBody>
      </p:sp>
    </p:spTree>
    <p:extLst>
      <p:ext uri="{BB962C8B-B14F-4D97-AF65-F5344CB8AC3E}">
        <p14:creationId xmlns:p14="http://schemas.microsoft.com/office/powerpoint/2010/main" val="90926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68754" y="431075"/>
            <a:ext cx="2988400" cy="369332"/>
          </a:xfrm>
          <a:prstGeom prst="rect">
            <a:avLst/>
          </a:prstGeom>
          <a:noFill/>
        </p:spPr>
        <p:txBody>
          <a:bodyPr wrap="square" rtlCol="0">
            <a:spAutoFit/>
          </a:bodyPr>
          <a:lstStyle/>
          <a:p>
            <a:r>
              <a:rPr lang="tr-TR" dirty="0"/>
              <a:t>WHAT IS MODULATION</a:t>
            </a:r>
          </a:p>
        </p:txBody>
      </p:sp>
      <p:sp>
        <p:nvSpPr>
          <p:cNvPr id="8" name="Metin kutusu 7"/>
          <p:cNvSpPr txBox="1"/>
          <p:nvPr/>
        </p:nvSpPr>
        <p:spPr>
          <a:xfrm>
            <a:off x="7524206" y="2233748"/>
            <a:ext cx="4010297" cy="2585323"/>
          </a:xfrm>
          <a:prstGeom prst="rect">
            <a:avLst/>
          </a:prstGeom>
          <a:noFill/>
        </p:spPr>
        <p:txBody>
          <a:bodyPr wrap="square" rtlCol="0">
            <a:spAutoFit/>
          </a:bodyPr>
          <a:lstStyle/>
          <a:p>
            <a:r>
              <a:rPr lang="tr-TR" dirty="0" err="1"/>
              <a:t>Modulation</a:t>
            </a:r>
            <a:r>
              <a:rPr lang="tr-TR" dirty="0"/>
              <a:t> is </a:t>
            </a:r>
            <a:r>
              <a:rPr lang="tr-TR" dirty="0" err="1"/>
              <a:t>the</a:t>
            </a:r>
            <a:r>
              <a:rPr lang="tr-TR" dirty="0"/>
              <a:t> </a:t>
            </a:r>
            <a:r>
              <a:rPr lang="tr-TR" dirty="0" err="1"/>
              <a:t>process</a:t>
            </a:r>
            <a:r>
              <a:rPr lang="tr-TR" dirty="0"/>
              <a:t> of </a:t>
            </a:r>
            <a:r>
              <a:rPr lang="tr-TR" dirty="0" err="1"/>
              <a:t>converting</a:t>
            </a:r>
            <a:r>
              <a:rPr lang="tr-TR" dirty="0"/>
              <a:t> data </a:t>
            </a:r>
            <a:r>
              <a:rPr lang="tr-TR" dirty="0" err="1"/>
              <a:t>into</a:t>
            </a:r>
            <a:r>
              <a:rPr lang="tr-TR" dirty="0"/>
              <a:t> </a:t>
            </a:r>
            <a:r>
              <a:rPr lang="tr-TR" dirty="0" err="1"/>
              <a:t>waves</a:t>
            </a:r>
            <a:r>
              <a:rPr lang="tr-TR" dirty="0"/>
              <a:t> </a:t>
            </a:r>
            <a:r>
              <a:rPr lang="tr-TR" dirty="0" err="1"/>
              <a:t>by</a:t>
            </a:r>
            <a:r>
              <a:rPr lang="tr-TR" dirty="0"/>
              <a:t> </a:t>
            </a:r>
            <a:r>
              <a:rPr lang="tr-TR" dirty="0" err="1"/>
              <a:t>adding</a:t>
            </a:r>
            <a:r>
              <a:rPr lang="tr-TR" dirty="0"/>
              <a:t> </a:t>
            </a:r>
            <a:r>
              <a:rPr lang="tr-TR" dirty="0" err="1"/>
              <a:t>information</a:t>
            </a:r>
            <a:r>
              <a:rPr lang="tr-TR" dirty="0"/>
              <a:t> </a:t>
            </a:r>
            <a:r>
              <a:rPr lang="tr-TR" dirty="0" err="1"/>
              <a:t>to</a:t>
            </a:r>
            <a:r>
              <a:rPr lang="tr-TR" dirty="0"/>
              <a:t> a </a:t>
            </a:r>
            <a:r>
              <a:rPr lang="tr-TR" dirty="0" err="1"/>
              <a:t>carrier</a:t>
            </a:r>
            <a:r>
              <a:rPr lang="tr-TR" dirty="0"/>
              <a:t> </a:t>
            </a:r>
            <a:r>
              <a:rPr lang="tr-TR" dirty="0" err="1"/>
              <a:t>signal</a:t>
            </a:r>
            <a:r>
              <a:rPr lang="tr-TR" dirty="0"/>
              <a:t>.</a:t>
            </a:r>
          </a:p>
          <a:p>
            <a:endParaRPr lang="tr-TR" dirty="0"/>
          </a:p>
          <a:p>
            <a:r>
              <a:rPr lang="tr-TR" dirty="0" err="1"/>
              <a:t>Modulation</a:t>
            </a:r>
            <a:r>
              <a:rPr lang="tr-TR" dirty="0"/>
              <a:t> is </a:t>
            </a:r>
            <a:r>
              <a:rPr lang="tr-TR" dirty="0" err="1"/>
              <a:t>used</a:t>
            </a:r>
            <a:r>
              <a:rPr lang="tr-TR" dirty="0"/>
              <a:t> </a:t>
            </a:r>
            <a:r>
              <a:rPr lang="tr-TR" dirty="0" err="1"/>
              <a:t>to</a:t>
            </a:r>
            <a:r>
              <a:rPr lang="tr-TR" dirty="0"/>
              <a:t> </a:t>
            </a:r>
            <a:r>
              <a:rPr lang="tr-TR" dirty="0" err="1"/>
              <a:t>convert</a:t>
            </a:r>
            <a:r>
              <a:rPr lang="tr-TR" dirty="0"/>
              <a:t> data </a:t>
            </a:r>
            <a:r>
              <a:rPr lang="tr-TR" dirty="0" err="1"/>
              <a:t>into</a:t>
            </a:r>
            <a:r>
              <a:rPr lang="tr-TR" dirty="0"/>
              <a:t> </a:t>
            </a:r>
            <a:r>
              <a:rPr lang="tr-TR" dirty="0" err="1"/>
              <a:t>electronical</a:t>
            </a:r>
            <a:r>
              <a:rPr lang="tr-TR" dirty="0"/>
              <a:t> </a:t>
            </a:r>
            <a:r>
              <a:rPr lang="tr-TR" dirty="0" err="1"/>
              <a:t>or</a:t>
            </a:r>
            <a:r>
              <a:rPr lang="tr-TR" dirty="0"/>
              <a:t> </a:t>
            </a:r>
            <a:r>
              <a:rPr lang="tr-TR" dirty="0" err="1"/>
              <a:t>digital</a:t>
            </a:r>
            <a:r>
              <a:rPr lang="tr-TR" dirty="0"/>
              <a:t> </a:t>
            </a:r>
            <a:r>
              <a:rPr lang="tr-TR" dirty="0" err="1"/>
              <a:t>signals</a:t>
            </a:r>
            <a:r>
              <a:rPr lang="tr-TR" dirty="0"/>
              <a:t> </a:t>
            </a:r>
            <a:r>
              <a:rPr lang="tr-TR" dirty="0" err="1"/>
              <a:t>for</a:t>
            </a:r>
            <a:r>
              <a:rPr lang="tr-TR" dirty="0"/>
              <a:t> </a:t>
            </a:r>
            <a:r>
              <a:rPr lang="tr-TR" dirty="0" err="1"/>
              <a:t>transferring</a:t>
            </a:r>
            <a:r>
              <a:rPr lang="tr-TR" dirty="0"/>
              <a:t> </a:t>
            </a:r>
            <a:r>
              <a:rPr lang="tr-TR" dirty="0" err="1"/>
              <a:t>over</a:t>
            </a:r>
            <a:r>
              <a:rPr lang="tr-TR" dirty="0"/>
              <a:t> a </a:t>
            </a:r>
            <a:r>
              <a:rPr lang="tr-TR" dirty="0" err="1"/>
              <a:t>medium</a:t>
            </a:r>
            <a:r>
              <a:rPr lang="tr-TR" dirty="0"/>
              <a:t>.</a:t>
            </a:r>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54" y="957162"/>
            <a:ext cx="6881132" cy="5711558"/>
          </a:xfrm>
          <a:prstGeom prst="rect">
            <a:avLst/>
          </a:prstGeom>
        </p:spPr>
      </p:pic>
    </p:spTree>
    <p:extLst>
      <p:ext uri="{BB962C8B-B14F-4D97-AF65-F5344CB8AC3E}">
        <p14:creationId xmlns:p14="http://schemas.microsoft.com/office/powerpoint/2010/main" val="124642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FC3BF2D-25C6-4594-8B55-8F1185219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44543526-05BF-5A18-200A-E6F0457F4564}"/>
              </a:ext>
            </a:extLst>
          </p:cNvPr>
          <p:cNvSpPr>
            <a:spLocks noGrp="1"/>
          </p:cNvSpPr>
          <p:nvPr>
            <p:ph type="title"/>
          </p:nvPr>
        </p:nvSpPr>
        <p:spPr>
          <a:xfrm>
            <a:off x="4552378" y="4487332"/>
            <a:ext cx="5556822" cy="1507067"/>
          </a:xfrm>
        </p:spPr>
        <p:txBody>
          <a:bodyPr>
            <a:normAutofit/>
          </a:bodyPr>
          <a:lstStyle/>
          <a:p>
            <a:r>
              <a:rPr lang="tr-TR" dirty="0"/>
              <a:t>GRAPH OF RECTIFICATION</a:t>
            </a:r>
            <a:endParaRPr lang="en-US" dirty="0"/>
          </a:p>
        </p:txBody>
      </p:sp>
      <p:sp>
        <p:nvSpPr>
          <p:cNvPr id="61" name="Rectangle 60">
            <a:extLst>
              <a:ext uri="{FF2B5EF4-FFF2-40B4-BE49-F238E27FC236}">
                <a16:creationId xmlns:a16="http://schemas.microsoft.com/office/drawing/2014/main" id="{F7A12C12-F8D4-4AC9-84E1-E4F85BFAB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070923"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BE39593-137E-E575-52FE-B3C26D335CFD}"/>
              </a:ext>
            </a:extLst>
          </p:cNvPr>
          <p:cNvPicPr>
            <a:picLocks noChangeAspect="1"/>
          </p:cNvPicPr>
          <p:nvPr/>
        </p:nvPicPr>
        <p:blipFill>
          <a:blip r:embed="rId2"/>
          <a:stretch>
            <a:fillRect/>
          </a:stretch>
        </p:blipFill>
        <p:spPr>
          <a:xfrm>
            <a:off x="79718" y="437979"/>
            <a:ext cx="3988029" cy="299102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E8C82309-BAD3-5B82-9874-629DD84FB9B6}"/>
              </a:ext>
            </a:extLst>
          </p:cNvPr>
          <p:cNvPicPr>
            <a:picLocks noChangeAspect="1"/>
          </p:cNvPicPr>
          <p:nvPr/>
        </p:nvPicPr>
        <p:blipFill>
          <a:blip r:embed="rId3"/>
          <a:stretch>
            <a:fillRect/>
          </a:stretch>
        </p:blipFill>
        <p:spPr>
          <a:xfrm>
            <a:off x="3872" y="4003940"/>
            <a:ext cx="4070923" cy="1660936"/>
          </a:xfrm>
          <a:prstGeom prst="rect">
            <a:avLst/>
          </a:prstGeom>
        </p:spPr>
      </p:pic>
      <p:sp>
        <p:nvSpPr>
          <p:cNvPr id="54" name="Content Placeholder 2">
            <a:extLst>
              <a:ext uri="{FF2B5EF4-FFF2-40B4-BE49-F238E27FC236}">
                <a16:creationId xmlns:a16="http://schemas.microsoft.com/office/drawing/2014/main" id="{D635A440-D0C1-F03E-A26A-40DFA1641834}"/>
              </a:ext>
            </a:extLst>
          </p:cNvPr>
          <p:cNvSpPr>
            <a:spLocks noGrp="1"/>
          </p:cNvSpPr>
          <p:nvPr>
            <p:ph idx="1"/>
          </p:nvPr>
        </p:nvSpPr>
        <p:spPr>
          <a:xfrm>
            <a:off x="4552378" y="685800"/>
            <a:ext cx="6952234" cy="3615267"/>
          </a:xfrm>
        </p:spPr>
        <p:txBody>
          <a:bodyPr>
            <a:normAutofit/>
          </a:bodyPr>
          <a:lstStyle/>
          <a:p>
            <a:r>
              <a:rPr lang="tr-TR" dirty="0"/>
              <a:t>First, </a:t>
            </a:r>
            <a:r>
              <a:rPr lang="tr-TR" dirty="0" err="1"/>
              <a:t>we</a:t>
            </a:r>
            <a:r>
              <a:rPr lang="tr-TR" dirty="0"/>
              <a:t> </a:t>
            </a:r>
            <a:r>
              <a:rPr lang="tr-TR" dirty="0" err="1"/>
              <a:t>generate</a:t>
            </a:r>
            <a:r>
              <a:rPr lang="tr-TR" dirty="0"/>
              <a:t> </a:t>
            </a:r>
            <a:r>
              <a:rPr lang="tr-TR" dirty="0" err="1"/>
              <a:t>the</a:t>
            </a:r>
            <a:r>
              <a:rPr lang="tr-TR" dirty="0"/>
              <a:t> AM </a:t>
            </a:r>
            <a:r>
              <a:rPr lang="tr-TR" dirty="0" err="1"/>
              <a:t>signal</a:t>
            </a:r>
            <a:r>
              <a:rPr lang="tr-TR" dirty="0"/>
              <a:t>.</a:t>
            </a:r>
          </a:p>
          <a:p>
            <a:r>
              <a:rPr lang="tr-TR" dirty="0" err="1"/>
              <a:t>Then</a:t>
            </a:r>
            <a:r>
              <a:rPr lang="tr-TR" dirty="0"/>
              <a:t>, </a:t>
            </a:r>
            <a:r>
              <a:rPr lang="tr-TR" dirty="0" err="1"/>
              <a:t>we</a:t>
            </a:r>
            <a:r>
              <a:rPr lang="tr-TR" dirty="0"/>
              <a:t> </a:t>
            </a:r>
            <a:r>
              <a:rPr lang="tr-TR" dirty="0" err="1"/>
              <a:t>delete</a:t>
            </a:r>
            <a:r>
              <a:rPr lang="tr-TR" dirty="0"/>
              <a:t> </a:t>
            </a:r>
            <a:r>
              <a:rPr lang="tr-TR" dirty="0" err="1"/>
              <a:t>my</a:t>
            </a:r>
            <a:r>
              <a:rPr lang="tr-TR" dirty="0"/>
              <a:t> </a:t>
            </a:r>
            <a:r>
              <a:rPr lang="tr-TR" dirty="0" err="1"/>
              <a:t>signal</a:t>
            </a:r>
            <a:r>
              <a:rPr lang="tr-TR" dirty="0"/>
              <a:t> </a:t>
            </a:r>
            <a:r>
              <a:rPr lang="tr-TR" dirty="0" err="1"/>
              <a:t>from</a:t>
            </a:r>
            <a:r>
              <a:rPr lang="tr-TR" dirty="0"/>
              <a:t> </a:t>
            </a:r>
            <a:r>
              <a:rPr lang="tr-TR" dirty="0" err="1"/>
              <a:t>negative</a:t>
            </a:r>
            <a:r>
              <a:rPr lang="tr-TR" dirty="0"/>
              <a:t> </a:t>
            </a:r>
            <a:r>
              <a:rPr lang="tr-TR" dirty="0" err="1"/>
              <a:t>values</a:t>
            </a:r>
            <a:r>
              <a:rPr lang="tr-TR" dirty="0"/>
              <a:t> ​​</a:t>
            </a:r>
            <a:r>
              <a:rPr lang="tr-TR" dirty="0" err="1"/>
              <a:t>thanks</a:t>
            </a:r>
            <a:r>
              <a:rPr lang="tr-TR" dirty="0"/>
              <a:t> </a:t>
            </a:r>
            <a:r>
              <a:rPr lang="tr-TR" dirty="0" err="1"/>
              <a:t>to</a:t>
            </a:r>
            <a:r>
              <a:rPr lang="tr-TR" dirty="0"/>
              <a:t> </a:t>
            </a:r>
            <a:r>
              <a:rPr lang="tr-TR" dirty="0" err="1"/>
              <a:t>the</a:t>
            </a:r>
            <a:r>
              <a:rPr lang="tr-TR" dirty="0"/>
              <a:t> «</a:t>
            </a:r>
            <a:r>
              <a:rPr lang="tr-TR" dirty="0" err="1"/>
              <a:t>abs</a:t>
            </a:r>
            <a:r>
              <a:rPr lang="tr-TR" dirty="0"/>
              <a:t>» </a:t>
            </a:r>
            <a:r>
              <a:rPr lang="tr-TR" dirty="0" err="1"/>
              <a:t>function</a:t>
            </a:r>
            <a:r>
              <a:rPr lang="tr-TR" dirty="0"/>
              <a:t> in MATLAB.</a:t>
            </a:r>
          </a:p>
          <a:p>
            <a:r>
              <a:rPr lang="tr-TR" dirty="0" err="1"/>
              <a:t>And</a:t>
            </a:r>
            <a:r>
              <a:rPr lang="tr-TR" dirty="0"/>
              <a:t> </a:t>
            </a:r>
            <a:r>
              <a:rPr lang="tr-TR" dirty="0" err="1"/>
              <a:t>finally</a:t>
            </a:r>
            <a:r>
              <a:rPr lang="tr-TR" dirty="0"/>
              <a:t>, </a:t>
            </a:r>
            <a:r>
              <a:rPr lang="tr-TR" dirty="0" err="1"/>
              <a:t>we</a:t>
            </a:r>
            <a:r>
              <a:rPr lang="tr-TR" dirty="0"/>
              <a:t> can </a:t>
            </a:r>
            <a:r>
              <a:rPr lang="tr-TR" dirty="0" err="1"/>
              <a:t>compare</a:t>
            </a:r>
            <a:r>
              <a:rPr lang="tr-TR" dirty="0"/>
              <a:t> </a:t>
            </a:r>
            <a:r>
              <a:rPr lang="tr-TR" dirty="0" err="1"/>
              <a:t>the</a:t>
            </a:r>
            <a:r>
              <a:rPr lang="tr-TR" dirty="0"/>
              <a:t> </a:t>
            </a:r>
            <a:r>
              <a:rPr lang="tr-TR" dirty="0" err="1"/>
              <a:t>graphs</a:t>
            </a:r>
            <a:r>
              <a:rPr lang="tr-TR" dirty="0"/>
              <a:t> </a:t>
            </a:r>
            <a:r>
              <a:rPr lang="tr-TR" dirty="0" err="1"/>
              <a:t>with</a:t>
            </a:r>
            <a:r>
              <a:rPr lang="tr-TR" dirty="0"/>
              <a:t> </a:t>
            </a:r>
            <a:r>
              <a:rPr lang="tr-TR" dirty="0" err="1"/>
              <a:t>the</a:t>
            </a:r>
            <a:r>
              <a:rPr lang="tr-TR" dirty="0"/>
              <a:t> </a:t>
            </a:r>
            <a:r>
              <a:rPr lang="tr-TR" dirty="0" err="1"/>
              <a:t>subplot</a:t>
            </a:r>
            <a:r>
              <a:rPr lang="tr-TR" dirty="0"/>
              <a:t> </a:t>
            </a:r>
            <a:r>
              <a:rPr lang="tr-TR" dirty="0" err="1"/>
              <a:t>command</a:t>
            </a:r>
            <a:r>
              <a:rPr lang="tr-TR" dirty="0"/>
              <a:t>.</a:t>
            </a:r>
            <a:endParaRPr lang="en-US" dirty="0"/>
          </a:p>
        </p:txBody>
      </p:sp>
      <p:grpSp>
        <p:nvGrpSpPr>
          <p:cNvPr id="63" name="Group 62">
            <a:extLst>
              <a:ext uri="{FF2B5EF4-FFF2-40B4-BE49-F238E27FC236}">
                <a16:creationId xmlns:a16="http://schemas.microsoft.com/office/drawing/2014/main" id="{8FD8AD14-0613-481A-BA78-CCA8DD1F3B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4" name="Straight Connector 63">
              <a:extLst>
                <a:ext uri="{FF2B5EF4-FFF2-40B4-BE49-F238E27FC236}">
                  <a16:creationId xmlns:a16="http://schemas.microsoft.com/office/drawing/2014/main" id="{F36D0C6A-5417-49B9-A556-98633131BE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08727C4A-D172-4E5A-9D28-9C04CC829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3D19D09-0DC1-4FC2-B1AD-011ED9010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E9016FDD-D596-484A-87E8-CC1E7BAD8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D7E80C5-88F9-44F8-A8D1-0F2F223A76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79159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3623-A8FC-32CE-CFB6-C95DF7F76D85}"/>
              </a:ext>
            </a:extLst>
          </p:cNvPr>
          <p:cNvSpPr>
            <a:spLocks noGrp="1"/>
          </p:cNvSpPr>
          <p:nvPr>
            <p:ph type="title"/>
          </p:nvPr>
        </p:nvSpPr>
        <p:spPr>
          <a:xfrm>
            <a:off x="684212" y="385233"/>
            <a:ext cx="8534400" cy="1507067"/>
          </a:xfrm>
        </p:spPr>
        <p:txBody>
          <a:bodyPr/>
          <a:lstStyle/>
          <a:p>
            <a:r>
              <a:rPr lang="tr-TR" dirty="0" err="1"/>
              <a:t>Demodulatıon</a:t>
            </a:r>
            <a:r>
              <a:rPr lang="tr-TR" dirty="0"/>
              <a:t> </a:t>
            </a:r>
            <a:r>
              <a:rPr lang="tr-TR" dirty="0" err="1"/>
              <a:t>stages</a:t>
            </a:r>
            <a:endParaRPr lang="en-US" dirty="0"/>
          </a:p>
        </p:txBody>
      </p:sp>
      <p:sp>
        <p:nvSpPr>
          <p:cNvPr id="3" name="Content Placeholder 2">
            <a:extLst>
              <a:ext uri="{FF2B5EF4-FFF2-40B4-BE49-F238E27FC236}">
                <a16:creationId xmlns:a16="http://schemas.microsoft.com/office/drawing/2014/main" id="{5E49ADF4-83C3-B2AD-4EC9-65DD8506401E}"/>
              </a:ext>
            </a:extLst>
          </p:cNvPr>
          <p:cNvSpPr>
            <a:spLocks noGrp="1"/>
          </p:cNvSpPr>
          <p:nvPr>
            <p:ph idx="1"/>
          </p:nvPr>
        </p:nvSpPr>
        <p:spPr>
          <a:xfrm>
            <a:off x="684212" y="2150134"/>
            <a:ext cx="8534400" cy="3615267"/>
          </a:xfrm>
        </p:spPr>
        <p:txBody>
          <a:bodyPr>
            <a:normAutofit fontScale="85000" lnSpcReduction="10000"/>
          </a:bodyPr>
          <a:lstStyle/>
          <a:p>
            <a:pPr algn="l"/>
            <a:r>
              <a:rPr lang="en-US" b="1" i="0" dirty="0">
                <a:solidFill>
                  <a:srgbClr val="0D0D0D"/>
                </a:solidFill>
                <a:effectLst/>
                <a:latin typeface="Söhne"/>
              </a:rPr>
              <a:t>Filtering:</a:t>
            </a:r>
          </a:p>
          <a:p>
            <a:pPr algn="l"/>
            <a:r>
              <a:rPr lang="en-US" b="1" i="0" dirty="0">
                <a:solidFill>
                  <a:srgbClr val="0D0D0D"/>
                </a:solidFill>
                <a:effectLst/>
                <a:latin typeface="Söhne"/>
              </a:rPr>
              <a:t>The resulting signal after rectification is usually passed through a low-pass filter. This filter removes the fluctuations on the high-frequency carrier signal, resulting in the modulation signal.</a:t>
            </a:r>
          </a:p>
          <a:p>
            <a:pPr algn="l"/>
            <a:r>
              <a:rPr lang="en-US" b="1" i="0" dirty="0">
                <a:solidFill>
                  <a:srgbClr val="0D0D0D"/>
                </a:solidFill>
                <a:effectLst/>
                <a:latin typeface="Söhne"/>
              </a:rPr>
              <a:t>A low-pass filter passes the low-frequency components of the signal while suppressing the high-frequency components. In this way, the modulation signal is obtained more clearly.</a:t>
            </a:r>
          </a:p>
          <a:p>
            <a:pPr algn="l"/>
            <a:r>
              <a:rPr lang="en-US" b="1" i="0" dirty="0">
                <a:solidFill>
                  <a:srgbClr val="0D0D0D"/>
                </a:solidFill>
                <a:effectLst/>
                <a:latin typeface="Söhne"/>
              </a:rPr>
              <a:t>The combination of these steps enables the separation of the carrier signal and the modulation signal in the AM demodulation process. As a result, the original modulation signal is recovered and the transmitted information is obtained.</a:t>
            </a:r>
          </a:p>
          <a:p>
            <a:pPr algn="l"/>
            <a:r>
              <a:rPr lang="en-US" b="1" i="0" dirty="0">
                <a:solidFill>
                  <a:srgbClr val="0D0D0D"/>
                </a:solidFill>
                <a:effectLst/>
                <a:latin typeface="Söhne"/>
              </a:rPr>
              <a:t>We will use the butter low-pass filtering technique in the filtering process.</a:t>
            </a:r>
          </a:p>
          <a:p>
            <a:pPr algn="l"/>
            <a:r>
              <a:rPr lang="en-US" b="1" i="0" dirty="0">
                <a:solidFill>
                  <a:srgbClr val="0D0D0D"/>
                </a:solidFill>
                <a:effectLst/>
                <a:latin typeface="Söhne"/>
              </a:rPr>
              <a:t>*Since Butter Low-Pass Filtering will be explained in the 16th group, we will only show it graphically *</a:t>
            </a:r>
            <a:endParaRPr lang="en-US" dirty="0"/>
          </a:p>
        </p:txBody>
      </p:sp>
    </p:spTree>
    <p:extLst>
      <p:ext uri="{BB962C8B-B14F-4D97-AF65-F5344CB8AC3E}">
        <p14:creationId xmlns:p14="http://schemas.microsoft.com/office/powerpoint/2010/main" val="265590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FC3BF2D-25C6-4594-8B55-8F1185219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54D3ABC-090A-71CC-D30E-1D2A74B44A51}"/>
              </a:ext>
            </a:extLst>
          </p:cNvPr>
          <p:cNvSpPr>
            <a:spLocks noGrp="1"/>
          </p:cNvSpPr>
          <p:nvPr>
            <p:ph type="title"/>
          </p:nvPr>
        </p:nvSpPr>
        <p:spPr>
          <a:xfrm>
            <a:off x="4552378" y="4487332"/>
            <a:ext cx="5556822" cy="1507067"/>
          </a:xfrm>
        </p:spPr>
        <p:txBody>
          <a:bodyPr vert="horz" lIns="91440" tIns="45720" rIns="91440" bIns="45720" rtlCol="0" anchor="ctr">
            <a:normAutofit/>
          </a:bodyPr>
          <a:lstStyle/>
          <a:p>
            <a:r>
              <a:rPr lang="en-US"/>
              <a:t>GRAPH OF FILTERING</a:t>
            </a:r>
            <a:endParaRPr lang="en-US" dirty="0"/>
          </a:p>
        </p:txBody>
      </p:sp>
      <p:sp>
        <p:nvSpPr>
          <p:cNvPr id="28" name="Rectangle 27">
            <a:extLst>
              <a:ext uri="{FF2B5EF4-FFF2-40B4-BE49-F238E27FC236}">
                <a16:creationId xmlns:a16="http://schemas.microsoft.com/office/drawing/2014/main" id="{F7A12C12-F8D4-4AC9-84E1-E4F85BFAB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070923"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a:extLst>
              <a:ext uri="{FF2B5EF4-FFF2-40B4-BE49-F238E27FC236}">
                <a16:creationId xmlns:a16="http://schemas.microsoft.com/office/drawing/2014/main" id="{8135D5C7-BA09-FBF5-FC5D-F1CFF580D84C}"/>
              </a:ext>
            </a:extLst>
          </p:cNvPr>
          <p:cNvPicPr>
            <a:picLocks noChangeAspect="1"/>
          </p:cNvPicPr>
          <p:nvPr/>
        </p:nvPicPr>
        <p:blipFill>
          <a:blip r:embed="rId2"/>
          <a:stretch>
            <a:fillRect/>
          </a:stretch>
        </p:blipFill>
        <p:spPr>
          <a:xfrm>
            <a:off x="-1" y="418918"/>
            <a:ext cx="4013443" cy="3010081"/>
          </a:xfrm>
          <a:prstGeom prst="rect">
            <a:avLst/>
          </a:prstGeom>
        </p:spPr>
      </p:pic>
      <p:pic>
        <p:nvPicPr>
          <p:cNvPr id="3" name="Picture 2">
            <a:extLst>
              <a:ext uri="{FF2B5EF4-FFF2-40B4-BE49-F238E27FC236}">
                <a16:creationId xmlns:a16="http://schemas.microsoft.com/office/drawing/2014/main" id="{544DEF7E-2BB1-6338-8C63-EF38AE2C1076}"/>
              </a:ext>
            </a:extLst>
          </p:cNvPr>
          <p:cNvPicPr>
            <a:picLocks noChangeAspect="1"/>
          </p:cNvPicPr>
          <p:nvPr/>
        </p:nvPicPr>
        <p:blipFill>
          <a:blip r:embed="rId3"/>
          <a:stretch>
            <a:fillRect/>
          </a:stretch>
        </p:blipFill>
        <p:spPr>
          <a:xfrm>
            <a:off x="3203" y="3899698"/>
            <a:ext cx="4006514" cy="1967801"/>
          </a:xfrm>
          <a:prstGeom prst="rect">
            <a:avLst/>
          </a:prstGeom>
        </p:spPr>
      </p:pic>
      <p:sp>
        <p:nvSpPr>
          <p:cNvPr id="9" name="Content Placeholder 2">
            <a:extLst>
              <a:ext uri="{FF2B5EF4-FFF2-40B4-BE49-F238E27FC236}">
                <a16:creationId xmlns:a16="http://schemas.microsoft.com/office/drawing/2014/main" id="{B78305B6-C06F-CE73-EC12-B37150EF8E37}"/>
              </a:ext>
            </a:extLst>
          </p:cNvPr>
          <p:cNvSpPr txBox="1">
            <a:spLocks/>
          </p:cNvSpPr>
          <p:nvPr/>
        </p:nvSpPr>
        <p:spPr>
          <a:xfrm>
            <a:off x="4552378" y="685800"/>
            <a:ext cx="6952234"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nSpc>
                <a:spcPct val="90000"/>
              </a:lnSpc>
            </a:pPr>
            <a:r>
              <a:rPr lang="en-US"/>
              <a:t>As in the other example, rectification is first performed via MATLAB.</a:t>
            </a:r>
          </a:p>
          <a:p>
            <a:pPr>
              <a:lnSpc>
                <a:spcPct val="90000"/>
              </a:lnSpc>
            </a:pPr>
            <a:r>
              <a:rPr lang="en-US"/>
              <a:t>Then the cutoff frequency is selected for the filtering stage.</a:t>
            </a:r>
          </a:p>
          <a:p>
            <a:pPr>
              <a:lnSpc>
                <a:spcPct val="90000"/>
              </a:lnSpc>
            </a:pPr>
            <a:r>
              <a:rPr lang="en-US"/>
              <a:t>Then, the low-pass filtering part is performed with the butter() function.</a:t>
            </a:r>
          </a:p>
          <a:p>
            <a:pPr>
              <a:lnSpc>
                <a:spcPct val="90000"/>
              </a:lnSpc>
            </a:pPr>
            <a:r>
              <a:rPr lang="en-US"/>
              <a:t>Finally, the function can be examined from three different perspectives with the subplot function.</a:t>
            </a:r>
          </a:p>
          <a:p>
            <a:pPr>
              <a:lnSpc>
                <a:spcPct val="90000"/>
              </a:lnSpc>
            </a:pPr>
            <a:r>
              <a:rPr lang="en-US"/>
              <a:t>After the filtering stage, we obtain the desired "m(t): Modulation signal" with the remaining signal.</a:t>
            </a:r>
          </a:p>
        </p:txBody>
      </p:sp>
      <p:grpSp>
        <p:nvGrpSpPr>
          <p:cNvPr id="29" name="Group 28">
            <a:extLst>
              <a:ext uri="{FF2B5EF4-FFF2-40B4-BE49-F238E27FC236}">
                <a16:creationId xmlns:a16="http://schemas.microsoft.com/office/drawing/2014/main" id="{8FD8AD14-0613-481A-BA78-CCA8DD1F3B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F36D0C6A-5417-49B9-A556-98633131BE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8727C4A-D172-4E5A-9D28-9C04CC829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D19D09-0DC1-4FC2-B1AD-011ED9010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9016FDD-D596-484A-87E8-CC1E7BAD8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7E80C5-88F9-44F8-A8D1-0F2F223A76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6773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9" name="Straight Connector 8">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 name="Rectangle 14">
            <a:extLst>
              <a:ext uri="{FF2B5EF4-FFF2-40B4-BE49-F238E27FC236}">
                <a16:creationId xmlns:a16="http://schemas.microsoft.com/office/drawing/2014/main" id="{5C6ACA56-9AD4-4EE6-8F38-8C18968AC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5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655210-4EEB-44D9-B394-6FB4139BF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ND MASTER YODA&#10;">
            <a:extLst>
              <a:ext uri="{FF2B5EF4-FFF2-40B4-BE49-F238E27FC236}">
                <a16:creationId xmlns:a16="http://schemas.microsoft.com/office/drawing/2014/main" id="{16DFE855-DD3D-434E-8702-32159DA2C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317" y="634206"/>
            <a:ext cx="4846827" cy="5571066"/>
          </a:xfrm>
          <a:prstGeom prst="rect">
            <a:avLst/>
          </a:prstGeom>
        </p:spPr>
      </p:pic>
    </p:spTree>
    <p:extLst>
      <p:ext uri="{BB962C8B-B14F-4D97-AF65-F5344CB8AC3E}">
        <p14:creationId xmlns:p14="http://schemas.microsoft.com/office/powerpoint/2010/main" val="1187925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65758" y="403162"/>
            <a:ext cx="2573383" cy="369332"/>
          </a:xfrm>
          <a:prstGeom prst="rect">
            <a:avLst/>
          </a:prstGeom>
          <a:noFill/>
        </p:spPr>
        <p:txBody>
          <a:bodyPr wrap="square" rtlCol="0">
            <a:spAutoFit/>
          </a:bodyPr>
          <a:lstStyle/>
          <a:p>
            <a:r>
              <a:rPr lang="tr-TR" dirty="0"/>
              <a:t>WHY MODULATION</a:t>
            </a:r>
          </a:p>
        </p:txBody>
      </p:sp>
      <p:sp>
        <p:nvSpPr>
          <p:cNvPr id="5" name="Metin kutusu 4"/>
          <p:cNvSpPr txBox="1"/>
          <p:nvPr/>
        </p:nvSpPr>
        <p:spPr>
          <a:xfrm>
            <a:off x="6662057" y="774279"/>
            <a:ext cx="5029200" cy="6186309"/>
          </a:xfrm>
          <a:prstGeom prst="rect">
            <a:avLst/>
          </a:prstGeom>
          <a:noFill/>
        </p:spPr>
        <p:txBody>
          <a:bodyPr wrap="square" rtlCol="0">
            <a:spAutoFit/>
          </a:bodyPr>
          <a:lstStyle/>
          <a:p>
            <a:r>
              <a:rPr lang="tr-TR" dirty="0"/>
              <a:t>At </a:t>
            </a:r>
            <a:r>
              <a:rPr lang="tr-TR" dirty="0" err="1"/>
              <a:t>low</a:t>
            </a:r>
            <a:r>
              <a:rPr lang="tr-TR" dirty="0"/>
              <a:t> </a:t>
            </a:r>
            <a:r>
              <a:rPr lang="tr-TR" dirty="0" err="1"/>
              <a:t>frequencies</a:t>
            </a:r>
            <a:r>
              <a:rPr lang="tr-TR" dirty="0"/>
              <a:t> </a:t>
            </a:r>
            <a:r>
              <a:rPr lang="tr-TR" dirty="0" err="1"/>
              <a:t>sound</a:t>
            </a:r>
            <a:r>
              <a:rPr lang="tr-TR" dirty="0"/>
              <a:t> </a:t>
            </a:r>
            <a:r>
              <a:rPr lang="tr-TR" dirty="0" err="1"/>
              <a:t>waves</a:t>
            </a:r>
            <a:r>
              <a:rPr lang="tr-TR" dirty="0"/>
              <a:t> </a:t>
            </a:r>
            <a:r>
              <a:rPr lang="tr-TR" dirty="0" err="1"/>
              <a:t>tend</a:t>
            </a:r>
            <a:r>
              <a:rPr lang="tr-TR" dirty="0"/>
              <a:t> </a:t>
            </a:r>
            <a:r>
              <a:rPr lang="tr-TR" dirty="0" err="1"/>
              <a:t>to</a:t>
            </a:r>
            <a:r>
              <a:rPr lang="tr-TR" dirty="0"/>
              <a:t> </a:t>
            </a:r>
            <a:r>
              <a:rPr lang="tr-TR" dirty="0" err="1"/>
              <a:t>travel</a:t>
            </a:r>
            <a:r>
              <a:rPr lang="tr-TR" dirty="0"/>
              <a:t> in </a:t>
            </a:r>
            <a:r>
              <a:rPr lang="tr-TR" dirty="0" err="1"/>
              <a:t>all</a:t>
            </a:r>
            <a:r>
              <a:rPr lang="tr-TR" dirty="0"/>
              <a:t> </a:t>
            </a:r>
            <a:r>
              <a:rPr lang="tr-TR" dirty="0" err="1"/>
              <a:t>direction</a:t>
            </a:r>
            <a:r>
              <a:rPr lang="tr-TR" dirty="0"/>
              <a:t>. As </a:t>
            </a:r>
            <a:r>
              <a:rPr lang="tr-TR" dirty="0" err="1"/>
              <a:t>frequency</a:t>
            </a:r>
            <a:r>
              <a:rPr lang="tr-TR" dirty="0"/>
              <a:t> </a:t>
            </a:r>
            <a:r>
              <a:rPr lang="tr-TR" dirty="0" err="1"/>
              <a:t>increases</a:t>
            </a:r>
            <a:r>
              <a:rPr lang="tr-TR" dirty="0"/>
              <a:t> </a:t>
            </a:r>
            <a:r>
              <a:rPr lang="tr-TR" dirty="0" err="1"/>
              <a:t>the</a:t>
            </a:r>
            <a:r>
              <a:rPr lang="tr-TR" dirty="0"/>
              <a:t> </a:t>
            </a:r>
            <a:r>
              <a:rPr lang="tr-TR" dirty="0" err="1"/>
              <a:t>directivity</a:t>
            </a:r>
            <a:r>
              <a:rPr lang="tr-TR" dirty="0"/>
              <a:t> of </a:t>
            </a:r>
            <a:r>
              <a:rPr lang="tr-TR" dirty="0" err="1"/>
              <a:t>sound</a:t>
            </a:r>
            <a:r>
              <a:rPr lang="tr-TR" dirty="0"/>
              <a:t> </a:t>
            </a:r>
            <a:r>
              <a:rPr lang="tr-TR" dirty="0" err="1"/>
              <a:t>increases</a:t>
            </a:r>
            <a:r>
              <a:rPr lang="tr-TR" dirty="0"/>
              <a:t>. </a:t>
            </a:r>
            <a:r>
              <a:rPr lang="tr-TR" dirty="0" err="1"/>
              <a:t>So</a:t>
            </a:r>
            <a:r>
              <a:rPr lang="tr-TR" dirty="0"/>
              <a:t> </a:t>
            </a:r>
            <a:r>
              <a:rPr lang="tr-TR" dirty="0" err="1"/>
              <a:t>high</a:t>
            </a:r>
            <a:r>
              <a:rPr lang="tr-TR" dirty="0"/>
              <a:t> </a:t>
            </a:r>
            <a:r>
              <a:rPr lang="tr-TR" dirty="0" err="1"/>
              <a:t>frequency</a:t>
            </a:r>
            <a:r>
              <a:rPr lang="tr-TR" dirty="0"/>
              <a:t> </a:t>
            </a:r>
            <a:r>
              <a:rPr lang="tr-TR" dirty="0" err="1"/>
              <a:t>sounds</a:t>
            </a:r>
            <a:r>
              <a:rPr lang="tr-TR" dirty="0"/>
              <a:t> is </a:t>
            </a:r>
            <a:r>
              <a:rPr lang="tr-TR" dirty="0" err="1"/>
              <a:t>more</a:t>
            </a:r>
            <a:r>
              <a:rPr lang="tr-TR" dirty="0"/>
              <a:t> </a:t>
            </a:r>
            <a:r>
              <a:rPr lang="tr-TR" dirty="0" err="1"/>
              <a:t>likely</a:t>
            </a:r>
            <a:r>
              <a:rPr lang="tr-TR" dirty="0"/>
              <a:t> </a:t>
            </a:r>
            <a:r>
              <a:rPr lang="tr-TR" dirty="0" err="1"/>
              <a:t>to</a:t>
            </a:r>
            <a:r>
              <a:rPr lang="tr-TR" dirty="0"/>
              <a:t> </a:t>
            </a:r>
            <a:r>
              <a:rPr lang="tr-TR" dirty="0" err="1"/>
              <a:t>travel</a:t>
            </a:r>
            <a:r>
              <a:rPr lang="tr-TR" dirty="0"/>
              <a:t> in a </a:t>
            </a:r>
            <a:r>
              <a:rPr lang="tr-TR" dirty="0" err="1"/>
              <a:t>straight</a:t>
            </a:r>
            <a:r>
              <a:rPr lang="tr-TR" dirty="0"/>
              <a:t> </a:t>
            </a:r>
            <a:r>
              <a:rPr lang="tr-TR" dirty="0" err="1"/>
              <a:t>line</a:t>
            </a:r>
            <a:r>
              <a:rPr lang="tr-TR" dirty="0"/>
              <a:t>.</a:t>
            </a:r>
          </a:p>
          <a:p>
            <a:endParaRPr lang="tr-TR" dirty="0"/>
          </a:p>
          <a:p>
            <a:r>
              <a:rPr lang="tr-TR" dirty="0"/>
              <a:t>Voice </a:t>
            </a:r>
            <a:r>
              <a:rPr lang="tr-TR" dirty="0" err="1"/>
              <a:t>signal</a:t>
            </a:r>
            <a:r>
              <a:rPr lang="tr-TR" dirty="0"/>
              <a:t>: </a:t>
            </a:r>
            <a:r>
              <a:rPr lang="tr-TR" dirty="0" err="1"/>
              <a:t>up</a:t>
            </a:r>
            <a:r>
              <a:rPr lang="tr-TR" dirty="0"/>
              <a:t> </a:t>
            </a:r>
            <a:r>
              <a:rPr lang="tr-TR" dirty="0" err="1"/>
              <a:t>to</a:t>
            </a:r>
            <a:r>
              <a:rPr lang="tr-TR" dirty="0"/>
              <a:t> 3kHz.</a:t>
            </a:r>
          </a:p>
          <a:p>
            <a:r>
              <a:rPr lang="tr-TR" dirty="0" err="1"/>
              <a:t>Audible</a:t>
            </a:r>
            <a:r>
              <a:rPr lang="tr-TR" dirty="0"/>
              <a:t> </a:t>
            </a:r>
            <a:r>
              <a:rPr lang="tr-TR" dirty="0" err="1"/>
              <a:t>spectrum</a:t>
            </a:r>
            <a:r>
              <a:rPr lang="tr-TR" dirty="0"/>
              <a:t>:  20Hz </a:t>
            </a:r>
            <a:r>
              <a:rPr lang="tr-TR" dirty="0" err="1"/>
              <a:t>to</a:t>
            </a:r>
            <a:r>
              <a:rPr lang="tr-TR" dirty="0"/>
              <a:t> 20kHz.</a:t>
            </a:r>
          </a:p>
          <a:p>
            <a:endParaRPr lang="tr-TR" dirty="0"/>
          </a:p>
          <a:p>
            <a:r>
              <a:rPr lang="en-US" dirty="0"/>
              <a:t>These low frequency or the m</a:t>
            </a:r>
            <a:r>
              <a:rPr lang="tr-TR" dirty="0"/>
              <a:t>es</a:t>
            </a:r>
            <a:r>
              <a:rPr lang="en-US" dirty="0"/>
              <a:t>s</a:t>
            </a:r>
            <a:r>
              <a:rPr lang="tr-TR" dirty="0"/>
              <a:t>a</a:t>
            </a:r>
            <a:r>
              <a:rPr lang="en-US" dirty="0"/>
              <a:t>g</a:t>
            </a:r>
            <a:r>
              <a:rPr lang="tr-TR" dirty="0"/>
              <a:t>e</a:t>
            </a:r>
            <a:r>
              <a:rPr lang="en-US" dirty="0"/>
              <a:t> signal is known as the baseband signal. </a:t>
            </a:r>
            <a:r>
              <a:rPr lang="tr-TR" dirty="0" err="1"/>
              <a:t>That</a:t>
            </a:r>
            <a:r>
              <a:rPr lang="tr-TR" dirty="0"/>
              <a:t> </a:t>
            </a:r>
            <a:r>
              <a:rPr lang="tr-TR" dirty="0" err="1"/>
              <a:t>means</a:t>
            </a:r>
            <a:r>
              <a:rPr lang="tr-TR" dirty="0"/>
              <a:t> it is </a:t>
            </a:r>
            <a:r>
              <a:rPr lang="tr-TR" dirty="0" err="1"/>
              <a:t>essentially</a:t>
            </a:r>
            <a:r>
              <a:rPr lang="tr-TR" dirty="0"/>
              <a:t> </a:t>
            </a:r>
            <a:r>
              <a:rPr lang="tr-TR" dirty="0" err="1"/>
              <a:t>raw</a:t>
            </a:r>
            <a:r>
              <a:rPr lang="tr-TR" dirty="0"/>
              <a:t> </a:t>
            </a:r>
            <a:r>
              <a:rPr lang="tr-TR" dirty="0" err="1"/>
              <a:t>signal</a:t>
            </a:r>
            <a:r>
              <a:rPr lang="tr-TR" dirty="0"/>
              <a:t> </a:t>
            </a:r>
            <a:r>
              <a:rPr lang="tr-TR" dirty="0" err="1"/>
              <a:t>that</a:t>
            </a:r>
            <a:r>
              <a:rPr lang="tr-TR" dirty="0"/>
              <a:t> </a:t>
            </a:r>
            <a:r>
              <a:rPr lang="tr-TR" dirty="0" err="1"/>
              <a:t>hasn’t</a:t>
            </a:r>
            <a:r>
              <a:rPr lang="tr-TR" dirty="0"/>
              <a:t> </a:t>
            </a:r>
            <a:r>
              <a:rPr lang="tr-TR" dirty="0" err="1"/>
              <a:t>been</a:t>
            </a:r>
            <a:r>
              <a:rPr lang="tr-TR" dirty="0"/>
              <a:t> </a:t>
            </a:r>
            <a:r>
              <a:rPr lang="tr-TR" dirty="0" err="1"/>
              <a:t>shifted</a:t>
            </a:r>
            <a:r>
              <a:rPr lang="tr-TR" dirty="0"/>
              <a:t> in </a:t>
            </a:r>
            <a:r>
              <a:rPr lang="tr-TR" dirty="0" err="1"/>
              <a:t>frequency</a:t>
            </a:r>
            <a:r>
              <a:rPr lang="tr-TR" dirty="0"/>
              <a:t> </a:t>
            </a:r>
            <a:r>
              <a:rPr lang="tr-TR" dirty="0" err="1"/>
              <a:t>for</a:t>
            </a:r>
            <a:r>
              <a:rPr lang="tr-TR" dirty="0"/>
              <a:t> </a:t>
            </a:r>
            <a:r>
              <a:rPr lang="tr-TR" dirty="0" err="1"/>
              <a:t>transmission</a:t>
            </a:r>
            <a:r>
              <a:rPr lang="tr-TR" dirty="0"/>
              <a:t>.</a:t>
            </a:r>
          </a:p>
          <a:p>
            <a:r>
              <a:rPr lang="tr-TR" dirty="0"/>
              <a:t> </a:t>
            </a:r>
          </a:p>
          <a:p>
            <a:r>
              <a:rPr lang="en-US" dirty="0"/>
              <a:t>Baseband signal can</a:t>
            </a:r>
            <a:r>
              <a:rPr lang="tr-TR" dirty="0"/>
              <a:t>’</a:t>
            </a:r>
            <a:r>
              <a:rPr lang="en-US" dirty="0"/>
              <a:t>t be transmitted </a:t>
            </a:r>
            <a:r>
              <a:rPr lang="en-US" dirty="0" err="1"/>
              <a:t>directly.But</a:t>
            </a:r>
            <a:r>
              <a:rPr lang="en-US" dirty="0"/>
              <a:t> with the help of the high-frequency periodic signals, it can be transmitted.</a:t>
            </a:r>
            <a:endParaRPr lang="tr-TR" dirty="0"/>
          </a:p>
          <a:p>
            <a:r>
              <a:rPr lang="en-US" dirty="0"/>
              <a:t>This high-frequency periodic signal, which carries the baseband signal is known as the carrier signal.</a:t>
            </a:r>
            <a:endParaRPr lang="tr-TR" dirty="0"/>
          </a:p>
          <a:p>
            <a:endParaRPr lang="tr-TR"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8" y="968436"/>
            <a:ext cx="5799909" cy="5340923"/>
          </a:xfrm>
          <a:prstGeom prst="rect">
            <a:avLst/>
          </a:prstGeom>
        </p:spPr>
      </p:pic>
    </p:spTree>
    <p:extLst>
      <p:ext uri="{BB962C8B-B14F-4D97-AF65-F5344CB8AC3E}">
        <p14:creationId xmlns:p14="http://schemas.microsoft.com/office/powerpoint/2010/main" val="348682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627017" y="744583"/>
            <a:ext cx="9235440" cy="369332"/>
          </a:xfrm>
          <a:prstGeom prst="rect">
            <a:avLst/>
          </a:prstGeom>
          <a:noFill/>
        </p:spPr>
        <p:txBody>
          <a:bodyPr wrap="square" rtlCol="0">
            <a:spAutoFit/>
          </a:bodyPr>
          <a:lstStyle/>
          <a:p>
            <a:r>
              <a:rPr lang="tr-TR" dirty="0"/>
              <a:t>HOW</a:t>
            </a:r>
            <a:r>
              <a:rPr lang="en-US" dirty="0"/>
              <a:t> </a:t>
            </a:r>
            <a:r>
              <a:rPr lang="tr-TR" dirty="0"/>
              <a:t>TO</a:t>
            </a:r>
            <a:r>
              <a:rPr lang="en-US" dirty="0"/>
              <a:t> </a:t>
            </a:r>
            <a:r>
              <a:rPr lang="tr-TR" dirty="0"/>
              <a:t>IMPOSE</a:t>
            </a:r>
            <a:r>
              <a:rPr lang="en-US" dirty="0"/>
              <a:t> </a:t>
            </a:r>
            <a:r>
              <a:rPr lang="tr-TR" dirty="0"/>
              <a:t>THIS</a:t>
            </a:r>
            <a:r>
              <a:rPr lang="en-US" dirty="0"/>
              <a:t> </a:t>
            </a:r>
            <a:r>
              <a:rPr lang="tr-TR" dirty="0"/>
              <a:t>MESSAGE</a:t>
            </a:r>
            <a:r>
              <a:rPr lang="en-US" dirty="0"/>
              <a:t>/</a:t>
            </a:r>
            <a:r>
              <a:rPr lang="tr-TR" dirty="0"/>
              <a:t>BASEBAND</a:t>
            </a:r>
            <a:r>
              <a:rPr lang="en-US" dirty="0"/>
              <a:t> </a:t>
            </a:r>
            <a:r>
              <a:rPr lang="tr-TR" dirty="0"/>
              <a:t>SIGNAL</a:t>
            </a:r>
            <a:r>
              <a:rPr lang="en-US" dirty="0"/>
              <a:t> </a:t>
            </a:r>
            <a:r>
              <a:rPr lang="tr-TR" dirty="0"/>
              <a:t>ONTO</a:t>
            </a:r>
            <a:r>
              <a:rPr lang="en-US" dirty="0"/>
              <a:t> </a:t>
            </a:r>
            <a:r>
              <a:rPr lang="tr-TR" dirty="0"/>
              <a:t>THE</a:t>
            </a:r>
            <a:r>
              <a:rPr lang="en-US" dirty="0"/>
              <a:t> </a:t>
            </a:r>
            <a:r>
              <a:rPr lang="tr-TR" dirty="0"/>
              <a:t>CARRIER</a:t>
            </a:r>
            <a:r>
              <a:rPr lang="en-US" dirty="0"/>
              <a:t> </a:t>
            </a:r>
            <a:r>
              <a:rPr lang="tr-TR" dirty="0"/>
              <a:t>SIGNAL</a:t>
            </a:r>
            <a:r>
              <a:rPr lang="en-US" dirty="0"/>
              <a:t>?</a:t>
            </a:r>
            <a:endParaRPr lang="tr-TR" dirty="0"/>
          </a:p>
        </p:txBody>
      </p:sp>
      <p:sp>
        <p:nvSpPr>
          <p:cNvPr id="5" name="Metin kutusu 4"/>
          <p:cNvSpPr txBox="1"/>
          <p:nvPr/>
        </p:nvSpPr>
        <p:spPr>
          <a:xfrm>
            <a:off x="718457" y="1476103"/>
            <a:ext cx="10215154" cy="1477328"/>
          </a:xfrm>
          <a:prstGeom prst="rect">
            <a:avLst/>
          </a:prstGeom>
          <a:noFill/>
        </p:spPr>
        <p:txBody>
          <a:bodyPr wrap="square" rtlCol="0">
            <a:spAutoFit/>
          </a:bodyPr>
          <a:lstStyle/>
          <a:p>
            <a:r>
              <a:rPr lang="en-US" dirty="0"/>
              <a:t>Any signal has three basic properties: Amplitude, frequency and phase.</a:t>
            </a:r>
          </a:p>
          <a:p>
            <a:endParaRPr lang="tr-TR" dirty="0"/>
          </a:p>
          <a:p>
            <a:r>
              <a:rPr lang="en-US" dirty="0"/>
              <a:t>Modulation is the process, where one of these properties of the carrier signal is changed according to the baseband signal. And based on which property is changed there are different types of modulation. </a:t>
            </a:r>
          </a:p>
        </p:txBody>
      </p:sp>
      <p:sp>
        <p:nvSpPr>
          <p:cNvPr id="6" name="Metin kutusu 5"/>
          <p:cNvSpPr txBox="1"/>
          <p:nvPr/>
        </p:nvSpPr>
        <p:spPr>
          <a:xfrm>
            <a:off x="627017" y="3448594"/>
            <a:ext cx="6087292" cy="369332"/>
          </a:xfrm>
          <a:prstGeom prst="rect">
            <a:avLst/>
          </a:prstGeom>
          <a:noFill/>
        </p:spPr>
        <p:txBody>
          <a:bodyPr wrap="square" rtlCol="0">
            <a:spAutoFit/>
          </a:bodyPr>
          <a:lstStyle/>
          <a:p>
            <a:r>
              <a:rPr lang="tr-TR" dirty="0"/>
              <a:t>WHY MODULATION IS REQUIRED</a:t>
            </a:r>
          </a:p>
        </p:txBody>
      </p:sp>
      <p:sp>
        <p:nvSpPr>
          <p:cNvPr id="7" name="Metin kutusu 6"/>
          <p:cNvSpPr txBox="1"/>
          <p:nvPr/>
        </p:nvSpPr>
        <p:spPr>
          <a:xfrm>
            <a:off x="672736" y="3943757"/>
            <a:ext cx="11149150" cy="2862322"/>
          </a:xfrm>
          <a:prstGeom prst="rect">
            <a:avLst/>
          </a:prstGeom>
          <a:noFill/>
        </p:spPr>
        <p:txBody>
          <a:bodyPr wrap="square" rtlCol="0">
            <a:spAutoFit/>
          </a:bodyPr>
          <a:lstStyle/>
          <a:p>
            <a:r>
              <a:rPr lang="tr-TR" dirty="0"/>
              <a:t>1)REDUCE</a:t>
            </a:r>
            <a:r>
              <a:rPr lang="en-US" dirty="0"/>
              <a:t> </a:t>
            </a:r>
            <a:r>
              <a:rPr lang="tr-TR" dirty="0"/>
              <a:t>THE</a:t>
            </a:r>
            <a:r>
              <a:rPr lang="en-US" dirty="0"/>
              <a:t> </a:t>
            </a:r>
            <a:r>
              <a:rPr lang="tr-TR" dirty="0"/>
              <a:t>ANTENNA</a:t>
            </a:r>
            <a:r>
              <a:rPr lang="en-US" dirty="0"/>
              <a:t> </a:t>
            </a:r>
            <a:r>
              <a:rPr lang="tr-TR" dirty="0"/>
              <a:t>SIZE</a:t>
            </a:r>
          </a:p>
          <a:p>
            <a:r>
              <a:rPr lang="en-US" dirty="0"/>
              <a:t>size of the antenna is proportional to wave length.</a:t>
            </a:r>
            <a:r>
              <a:rPr lang="tr-TR" dirty="0"/>
              <a:t> L = </a:t>
            </a:r>
            <a:r>
              <a:rPr lang="el-GR" dirty="0"/>
              <a:t>λ</a:t>
            </a:r>
            <a:r>
              <a:rPr lang="tr-TR" dirty="0"/>
              <a:t>/4.</a:t>
            </a:r>
          </a:p>
          <a:p>
            <a:endParaRPr lang="tr-TR" dirty="0"/>
          </a:p>
          <a:p>
            <a:r>
              <a:rPr lang="en-US" dirty="0"/>
              <a:t>c = </a:t>
            </a:r>
            <a:r>
              <a:rPr lang="el-GR" dirty="0"/>
              <a:t>λ</a:t>
            </a:r>
            <a:r>
              <a:rPr lang="en-US" dirty="0"/>
              <a:t> * </a:t>
            </a:r>
            <a:r>
              <a:rPr lang="en-US" dirty="0" err="1"/>
              <a:t>freq</a:t>
            </a:r>
            <a:r>
              <a:rPr lang="tr-TR" dirty="0" err="1"/>
              <a:t>uency</a:t>
            </a:r>
            <a:r>
              <a:rPr lang="en-US" dirty="0"/>
              <a:t>.</a:t>
            </a:r>
            <a:endParaRPr lang="tr-TR" dirty="0"/>
          </a:p>
          <a:p>
            <a:r>
              <a:rPr lang="en-US" dirty="0"/>
              <a:t>(c-speed of light-3*10^8,</a:t>
            </a:r>
            <a:endParaRPr lang="tr-TR" dirty="0"/>
          </a:p>
          <a:p>
            <a:r>
              <a:rPr lang="en-US" dirty="0" err="1"/>
              <a:t>freq</a:t>
            </a:r>
            <a:r>
              <a:rPr lang="tr-TR" dirty="0" err="1"/>
              <a:t>uency</a:t>
            </a:r>
            <a:r>
              <a:rPr lang="en-US" dirty="0"/>
              <a:t>-frequency of the transmitted signal, </a:t>
            </a:r>
            <a:endParaRPr lang="tr-TR" dirty="0"/>
          </a:p>
          <a:p>
            <a:r>
              <a:rPr lang="el-GR" dirty="0"/>
              <a:t>λ</a:t>
            </a:r>
            <a:r>
              <a:rPr lang="en-US" dirty="0"/>
              <a:t>-wavelength of the transmitted signal)</a:t>
            </a:r>
          </a:p>
          <a:p>
            <a:endParaRPr lang="tr-TR" dirty="0"/>
          </a:p>
          <a:p>
            <a:r>
              <a:rPr lang="tr-TR" dirty="0"/>
              <a:t>* f = 10kHz =&gt; </a:t>
            </a:r>
            <a:r>
              <a:rPr lang="el-GR" dirty="0"/>
              <a:t>λ</a:t>
            </a:r>
            <a:r>
              <a:rPr lang="tr-TR" dirty="0"/>
              <a:t> = c/f = 30000m, L = </a:t>
            </a:r>
            <a:r>
              <a:rPr lang="el-GR" dirty="0"/>
              <a:t>λ</a:t>
            </a:r>
            <a:r>
              <a:rPr lang="tr-TR" dirty="0"/>
              <a:t>/4 = 7500m </a:t>
            </a:r>
            <a:r>
              <a:rPr lang="tr-TR" dirty="0" err="1"/>
              <a:t>antenna</a:t>
            </a:r>
            <a:r>
              <a:rPr lang="tr-TR" dirty="0"/>
              <a:t>.</a:t>
            </a:r>
          </a:p>
          <a:p>
            <a:r>
              <a:rPr lang="tr-TR" dirty="0"/>
              <a:t>* f = 10MHz =&gt; L = 7.5m </a:t>
            </a:r>
            <a:r>
              <a:rPr lang="tr-TR" dirty="0" err="1"/>
              <a:t>antenna</a:t>
            </a:r>
            <a:r>
              <a:rPr lang="tr-TR" dirty="0"/>
              <a:t>.</a:t>
            </a:r>
          </a:p>
        </p:txBody>
      </p:sp>
    </p:spTree>
    <p:extLst>
      <p:ext uri="{BB962C8B-B14F-4D97-AF65-F5344CB8AC3E}">
        <p14:creationId xmlns:p14="http://schemas.microsoft.com/office/powerpoint/2010/main" val="158817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496389" y="718457"/>
            <a:ext cx="5930537" cy="5078313"/>
          </a:xfrm>
          <a:prstGeom prst="rect">
            <a:avLst/>
          </a:prstGeom>
          <a:noFill/>
        </p:spPr>
        <p:txBody>
          <a:bodyPr wrap="square" rtlCol="0">
            <a:spAutoFit/>
          </a:bodyPr>
          <a:lstStyle/>
          <a:p>
            <a:r>
              <a:rPr lang="en-US" dirty="0"/>
              <a:t>2</a:t>
            </a:r>
            <a:r>
              <a:rPr lang="tr-TR" dirty="0"/>
              <a:t>)REDUCE THE</a:t>
            </a:r>
            <a:r>
              <a:rPr lang="en-US" dirty="0"/>
              <a:t> </a:t>
            </a:r>
            <a:r>
              <a:rPr lang="tr-TR" dirty="0"/>
              <a:t>INTERFERENCE</a:t>
            </a:r>
          </a:p>
          <a:p>
            <a:r>
              <a:rPr lang="en-US" dirty="0"/>
              <a:t>5 different voice signals which are around in the same frequency range are transmitted without the modulation through a single channel, then there will be interference between them </a:t>
            </a:r>
            <a:r>
              <a:rPr lang="tr-TR" dirty="0"/>
              <a:t>a</a:t>
            </a:r>
            <a:r>
              <a:rPr lang="en-US" dirty="0" err="1"/>
              <a:t>nd</a:t>
            </a:r>
            <a:r>
              <a:rPr lang="en-US" dirty="0"/>
              <a:t> at the receiver we won't get the transmitted signal.</a:t>
            </a:r>
            <a:endParaRPr lang="tr-TR" dirty="0"/>
          </a:p>
          <a:p>
            <a:r>
              <a:rPr lang="en-US" dirty="0"/>
              <a:t>But instead of that, if each signal is modulated at the different carrier frequency, and all carrier frequency are relatively far away from each other, then there won't be any interference. And all the signals can be demodulated at the receiver and the message signal of each transmitter can be retrieved.</a:t>
            </a:r>
          </a:p>
          <a:p>
            <a:endParaRPr lang="tr-TR" dirty="0"/>
          </a:p>
          <a:p>
            <a:r>
              <a:rPr lang="en-US" dirty="0"/>
              <a:t>3</a:t>
            </a:r>
            <a:r>
              <a:rPr lang="tr-TR" dirty="0"/>
              <a:t>)ALLOW</a:t>
            </a:r>
            <a:r>
              <a:rPr lang="en-US" dirty="0"/>
              <a:t> </a:t>
            </a:r>
            <a:r>
              <a:rPr lang="tr-TR" dirty="0"/>
              <a:t>MULTIPLEXING</a:t>
            </a:r>
            <a:r>
              <a:rPr lang="en-US" dirty="0"/>
              <a:t> </a:t>
            </a:r>
            <a:r>
              <a:rPr lang="tr-TR" dirty="0"/>
              <a:t>OF</a:t>
            </a:r>
            <a:r>
              <a:rPr lang="en-US" dirty="0"/>
              <a:t> </a:t>
            </a:r>
            <a:r>
              <a:rPr lang="tr-TR" dirty="0"/>
              <a:t>THE</a:t>
            </a:r>
            <a:r>
              <a:rPr lang="en-US" dirty="0"/>
              <a:t> </a:t>
            </a:r>
            <a:r>
              <a:rPr lang="tr-TR" dirty="0"/>
              <a:t>SIGNALS</a:t>
            </a:r>
          </a:p>
          <a:p>
            <a:r>
              <a:rPr lang="tr-TR" dirty="0"/>
              <a:t>D</a:t>
            </a:r>
            <a:r>
              <a:rPr lang="en-US" dirty="0" err="1"/>
              <a:t>ifferent</a:t>
            </a:r>
            <a:r>
              <a:rPr lang="en-US" dirty="0"/>
              <a:t> m</a:t>
            </a:r>
            <a:r>
              <a:rPr lang="tr-TR" dirty="0"/>
              <a:t>es</a:t>
            </a:r>
            <a:r>
              <a:rPr lang="en-US" dirty="0"/>
              <a:t>s</a:t>
            </a:r>
            <a:r>
              <a:rPr lang="tr-TR" dirty="0"/>
              <a:t>a</a:t>
            </a:r>
            <a:r>
              <a:rPr lang="en-US" dirty="0"/>
              <a:t>g</a:t>
            </a:r>
            <a:r>
              <a:rPr lang="tr-TR" dirty="0"/>
              <a:t>e</a:t>
            </a:r>
            <a:r>
              <a:rPr lang="en-US" dirty="0"/>
              <a:t> signals are modulated at the different carrier frequencies. Because of that, they can be transmitted simultaneously.</a:t>
            </a:r>
            <a:endParaRPr lang="tr-TR"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6926" y="483326"/>
            <a:ext cx="5538651" cy="5930537"/>
          </a:xfrm>
          <a:prstGeom prst="rect">
            <a:avLst/>
          </a:prstGeom>
        </p:spPr>
      </p:pic>
    </p:spTree>
    <p:extLst>
      <p:ext uri="{BB962C8B-B14F-4D97-AF65-F5344CB8AC3E}">
        <p14:creationId xmlns:p14="http://schemas.microsoft.com/office/powerpoint/2010/main" val="839023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535578"/>
            <a:ext cx="10824164" cy="4571999"/>
          </a:xfrm>
        </p:spPr>
      </p:pic>
      <p:sp>
        <p:nvSpPr>
          <p:cNvPr id="5" name="Metin kutusu 4"/>
          <p:cNvSpPr txBox="1"/>
          <p:nvPr/>
        </p:nvSpPr>
        <p:spPr>
          <a:xfrm>
            <a:off x="684213" y="5107577"/>
            <a:ext cx="11090366" cy="1477328"/>
          </a:xfrm>
          <a:prstGeom prst="rect">
            <a:avLst/>
          </a:prstGeom>
          <a:noFill/>
        </p:spPr>
        <p:txBody>
          <a:bodyPr wrap="square" rtlCol="0">
            <a:spAutoFit/>
          </a:bodyPr>
          <a:lstStyle/>
          <a:p>
            <a:r>
              <a:rPr lang="tr-TR" dirty="0" err="1"/>
              <a:t>Types</a:t>
            </a:r>
            <a:r>
              <a:rPr lang="tr-TR" dirty="0"/>
              <a:t> of </a:t>
            </a:r>
            <a:r>
              <a:rPr lang="tr-TR" dirty="0" err="1"/>
              <a:t>modulation</a:t>
            </a:r>
            <a:r>
              <a:rPr lang="tr-TR" dirty="0"/>
              <a:t>: </a:t>
            </a:r>
            <a:r>
              <a:rPr lang="tr-TR" dirty="0" err="1"/>
              <a:t>Anolog</a:t>
            </a:r>
            <a:r>
              <a:rPr lang="tr-TR" dirty="0"/>
              <a:t> </a:t>
            </a:r>
            <a:r>
              <a:rPr lang="tr-TR" dirty="0" err="1"/>
              <a:t>and</a:t>
            </a:r>
            <a:r>
              <a:rPr lang="tr-TR" dirty="0"/>
              <a:t> </a:t>
            </a:r>
            <a:r>
              <a:rPr lang="tr-TR" dirty="0" err="1"/>
              <a:t>Digital</a:t>
            </a:r>
            <a:r>
              <a:rPr lang="tr-TR" dirty="0"/>
              <a:t> </a:t>
            </a:r>
            <a:r>
              <a:rPr lang="tr-TR" dirty="0" err="1"/>
              <a:t>modulation</a:t>
            </a:r>
            <a:r>
              <a:rPr lang="tr-TR" dirty="0"/>
              <a:t>.</a:t>
            </a:r>
          </a:p>
          <a:p>
            <a:r>
              <a:rPr lang="tr-TR" dirty="0"/>
              <a:t>Analog </a:t>
            </a:r>
            <a:r>
              <a:rPr lang="tr-TR" dirty="0" err="1"/>
              <a:t>involves</a:t>
            </a:r>
            <a:r>
              <a:rPr lang="tr-TR" dirty="0"/>
              <a:t> </a:t>
            </a:r>
            <a:r>
              <a:rPr lang="tr-TR" dirty="0" err="1"/>
              <a:t>continious</a:t>
            </a:r>
            <a:r>
              <a:rPr lang="tr-TR" dirty="0"/>
              <a:t> </a:t>
            </a:r>
            <a:r>
              <a:rPr lang="tr-TR" dirty="0" err="1"/>
              <a:t>signals</a:t>
            </a:r>
            <a:r>
              <a:rPr lang="tr-TR" dirty="0"/>
              <a:t>. </a:t>
            </a:r>
            <a:r>
              <a:rPr lang="tr-TR" dirty="0" err="1"/>
              <a:t>Digital</a:t>
            </a:r>
            <a:r>
              <a:rPr lang="tr-TR" dirty="0"/>
              <a:t> </a:t>
            </a:r>
            <a:r>
              <a:rPr lang="tr-TR" dirty="0" err="1"/>
              <a:t>involves</a:t>
            </a:r>
            <a:r>
              <a:rPr lang="tr-TR" dirty="0"/>
              <a:t> </a:t>
            </a:r>
            <a:r>
              <a:rPr lang="tr-TR" dirty="0" err="1"/>
              <a:t>discrete</a:t>
            </a:r>
            <a:r>
              <a:rPr lang="tr-TR" dirty="0"/>
              <a:t> </a:t>
            </a:r>
            <a:r>
              <a:rPr lang="tr-TR" dirty="0" err="1"/>
              <a:t>signal</a:t>
            </a:r>
            <a:r>
              <a:rPr lang="tr-TR" dirty="0"/>
              <a:t>.</a:t>
            </a:r>
          </a:p>
          <a:p>
            <a:endParaRPr lang="tr-TR" dirty="0"/>
          </a:p>
          <a:p>
            <a:r>
              <a:rPr lang="tr-TR" dirty="0" err="1"/>
              <a:t>In</a:t>
            </a:r>
            <a:r>
              <a:rPr lang="tr-TR" dirty="0"/>
              <a:t> </a:t>
            </a:r>
            <a:r>
              <a:rPr lang="tr-TR" dirty="0" err="1"/>
              <a:t>amplitude</a:t>
            </a:r>
            <a:r>
              <a:rPr lang="tr-TR" dirty="0"/>
              <a:t> </a:t>
            </a:r>
            <a:r>
              <a:rPr lang="tr-TR" dirty="0" err="1"/>
              <a:t>modulation</a:t>
            </a:r>
            <a:r>
              <a:rPr lang="tr-TR" dirty="0"/>
              <a:t>, </a:t>
            </a:r>
            <a:r>
              <a:rPr lang="tr-TR" dirty="0" err="1"/>
              <a:t>amplitude</a:t>
            </a:r>
            <a:r>
              <a:rPr lang="tr-TR" dirty="0"/>
              <a:t> of </a:t>
            </a:r>
            <a:r>
              <a:rPr lang="tr-TR" dirty="0" err="1"/>
              <a:t>the</a:t>
            </a:r>
            <a:r>
              <a:rPr lang="tr-TR" dirty="0"/>
              <a:t> </a:t>
            </a:r>
            <a:r>
              <a:rPr lang="tr-TR" dirty="0" err="1"/>
              <a:t>carrier</a:t>
            </a:r>
            <a:r>
              <a:rPr lang="tr-TR" dirty="0"/>
              <a:t> </a:t>
            </a:r>
            <a:r>
              <a:rPr lang="tr-TR" dirty="0" err="1"/>
              <a:t>signal</a:t>
            </a:r>
            <a:r>
              <a:rPr lang="tr-TR" dirty="0"/>
              <a:t> </a:t>
            </a:r>
            <a:r>
              <a:rPr lang="tr-TR" dirty="0" err="1"/>
              <a:t>varies</a:t>
            </a:r>
            <a:r>
              <a:rPr lang="tr-TR" dirty="0"/>
              <a:t> </a:t>
            </a:r>
            <a:r>
              <a:rPr lang="tr-TR" dirty="0" err="1"/>
              <a:t>with</a:t>
            </a:r>
            <a:r>
              <a:rPr lang="tr-TR" dirty="0"/>
              <a:t> </a:t>
            </a:r>
            <a:r>
              <a:rPr lang="tr-TR" dirty="0" err="1"/>
              <a:t>respect</a:t>
            </a:r>
            <a:r>
              <a:rPr lang="tr-TR" dirty="0"/>
              <a:t> </a:t>
            </a:r>
            <a:r>
              <a:rPr lang="tr-TR" dirty="0" err="1"/>
              <a:t>to</a:t>
            </a:r>
            <a:r>
              <a:rPr lang="tr-TR" dirty="0"/>
              <a:t> </a:t>
            </a:r>
            <a:r>
              <a:rPr lang="tr-TR" dirty="0" err="1"/>
              <a:t>amplitude</a:t>
            </a:r>
            <a:r>
              <a:rPr lang="tr-TR" dirty="0"/>
              <a:t> of </a:t>
            </a:r>
            <a:r>
              <a:rPr lang="tr-TR" dirty="0" err="1"/>
              <a:t>message</a:t>
            </a:r>
            <a:r>
              <a:rPr lang="tr-TR" dirty="0"/>
              <a:t> </a:t>
            </a:r>
            <a:r>
              <a:rPr lang="tr-TR" dirty="0" err="1"/>
              <a:t>signal</a:t>
            </a:r>
            <a:r>
              <a:rPr lang="tr-TR" dirty="0"/>
              <a:t>.</a:t>
            </a:r>
          </a:p>
        </p:txBody>
      </p:sp>
    </p:spTree>
    <p:extLst>
      <p:ext uri="{BB962C8B-B14F-4D97-AF65-F5344CB8AC3E}">
        <p14:creationId xmlns:p14="http://schemas.microsoft.com/office/powerpoint/2010/main" val="51778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147" y="659673"/>
            <a:ext cx="9125125" cy="3833949"/>
          </a:xfrm>
        </p:spPr>
      </p:pic>
      <p:sp>
        <p:nvSpPr>
          <p:cNvPr id="5" name="Metin kutusu 4"/>
          <p:cNvSpPr txBox="1"/>
          <p:nvPr/>
        </p:nvSpPr>
        <p:spPr>
          <a:xfrm>
            <a:off x="1447147" y="4859382"/>
            <a:ext cx="9125125" cy="646331"/>
          </a:xfrm>
          <a:prstGeom prst="rect">
            <a:avLst/>
          </a:prstGeom>
          <a:noFill/>
        </p:spPr>
        <p:txBody>
          <a:bodyPr wrap="square" rtlCol="0">
            <a:spAutoFit/>
          </a:bodyPr>
          <a:lstStyle/>
          <a:p>
            <a:r>
              <a:rPr lang="tr-TR" dirty="0" err="1"/>
              <a:t>In</a:t>
            </a:r>
            <a:r>
              <a:rPr lang="tr-TR" dirty="0"/>
              <a:t> </a:t>
            </a:r>
            <a:r>
              <a:rPr lang="tr-TR" dirty="0" err="1"/>
              <a:t>amplitude</a:t>
            </a:r>
            <a:r>
              <a:rPr lang="tr-TR" dirty="0"/>
              <a:t> </a:t>
            </a:r>
            <a:r>
              <a:rPr lang="tr-TR" dirty="0" err="1"/>
              <a:t>moodulation</a:t>
            </a:r>
            <a:r>
              <a:rPr lang="tr-TR" dirty="0"/>
              <a:t> </a:t>
            </a:r>
            <a:r>
              <a:rPr lang="en-US" dirty="0"/>
              <a:t>some offset is added to </a:t>
            </a:r>
            <a:r>
              <a:rPr lang="en-US" dirty="0" err="1"/>
              <a:t>th</a:t>
            </a:r>
            <a:r>
              <a:rPr lang="tr-TR" dirty="0"/>
              <a:t>e</a:t>
            </a:r>
            <a:r>
              <a:rPr lang="en-US" dirty="0"/>
              <a:t> m</a:t>
            </a:r>
            <a:r>
              <a:rPr lang="tr-TR" dirty="0"/>
              <a:t>e</a:t>
            </a:r>
            <a:r>
              <a:rPr lang="en-US" dirty="0"/>
              <a:t>s</a:t>
            </a:r>
            <a:r>
              <a:rPr lang="tr-TR" dirty="0" err="1"/>
              <a:t>sa</a:t>
            </a:r>
            <a:r>
              <a:rPr lang="en-US" dirty="0"/>
              <a:t>g</a:t>
            </a:r>
            <a:r>
              <a:rPr lang="tr-TR" dirty="0"/>
              <a:t>e</a:t>
            </a:r>
            <a:r>
              <a:rPr lang="en-US" dirty="0"/>
              <a:t> signal, and then it is multiplied with the carrier signal.</a:t>
            </a:r>
            <a:endParaRPr lang="tr-TR" dirty="0"/>
          </a:p>
        </p:txBody>
      </p:sp>
      <p:sp>
        <p:nvSpPr>
          <p:cNvPr id="9" name="Aşağı Ok 8"/>
          <p:cNvSpPr/>
          <p:nvPr/>
        </p:nvSpPr>
        <p:spPr>
          <a:xfrm>
            <a:off x="3004457" y="2547257"/>
            <a:ext cx="535577" cy="83602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p:cNvSpPr txBox="1"/>
          <p:nvPr/>
        </p:nvSpPr>
        <p:spPr>
          <a:xfrm>
            <a:off x="2359256" y="2181495"/>
            <a:ext cx="2029723" cy="369332"/>
          </a:xfrm>
          <a:prstGeom prst="rect">
            <a:avLst/>
          </a:prstGeom>
          <a:noFill/>
        </p:spPr>
        <p:txBody>
          <a:bodyPr wrap="none" rtlCol="0">
            <a:spAutoFit/>
          </a:bodyPr>
          <a:lstStyle/>
          <a:p>
            <a:r>
              <a:rPr lang="tr-TR" dirty="0" err="1"/>
              <a:t>Baseband</a:t>
            </a:r>
            <a:r>
              <a:rPr lang="tr-TR" dirty="0"/>
              <a:t> </a:t>
            </a:r>
            <a:r>
              <a:rPr lang="tr-TR" dirty="0" err="1"/>
              <a:t>signal</a:t>
            </a:r>
            <a:endParaRPr lang="tr-TR" dirty="0"/>
          </a:p>
        </p:txBody>
      </p:sp>
      <p:sp>
        <p:nvSpPr>
          <p:cNvPr id="11" name="Sağ Ok 10"/>
          <p:cNvSpPr/>
          <p:nvPr/>
        </p:nvSpPr>
        <p:spPr>
          <a:xfrm>
            <a:off x="3272244" y="3971108"/>
            <a:ext cx="855619" cy="522514"/>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p:cNvSpPr txBox="1"/>
          <p:nvPr/>
        </p:nvSpPr>
        <p:spPr>
          <a:xfrm>
            <a:off x="2331718" y="4047699"/>
            <a:ext cx="940526" cy="369332"/>
          </a:xfrm>
          <a:prstGeom prst="rect">
            <a:avLst/>
          </a:prstGeom>
          <a:noFill/>
        </p:spPr>
        <p:txBody>
          <a:bodyPr wrap="square" rtlCol="0">
            <a:spAutoFit/>
          </a:bodyPr>
          <a:lstStyle/>
          <a:p>
            <a:r>
              <a:rPr lang="tr-TR" dirty="0" err="1"/>
              <a:t>offset</a:t>
            </a:r>
            <a:endParaRPr lang="tr-TR" dirty="0"/>
          </a:p>
        </p:txBody>
      </p:sp>
      <p:sp>
        <p:nvSpPr>
          <p:cNvPr id="13" name="Sol Ok 12"/>
          <p:cNvSpPr/>
          <p:nvPr/>
        </p:nvSpPr>
        <p:spPr>
          <a:xfrm>
            <a:off x="6233193" y="3971107"/>
            <a:ext cx="744583" cy="522515"/>
          </a:xfrm>
          <a:prstGeom prst="lef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p:cNvSpPr txBox="1"/>
          <p:nvPr/>
        </p:nvSpPr>
        <p:spPr>
          <a:xfrm>
            <a:off x="7106194" y="4047698"/>
            <a:ext cx="1668829" cy="369332"/>
          </a:xfrm>
          <a:prstGeom prst="rect">
            <a:avLst/>
          </a:prstGeom>
          <a:noFill/>
        </p:spPr>
        <p:txBody>
          <a:bodyPr wrap="square" rtlCol="0">
            <a:spAutoFit/>
          </a:bodyPr>
          <a:lstStyle/>
          <a:p>
            <a:r>
              <a:rPr lang="tr-TR" dirty="0"/>
              <a:t>Carrier </a:t>
            </a:r>
            <a:r>
              <a:rPr lang="tr-TR" dirty="0" err="1"/>
              <a:t>signal</a:t>
            </a:r>
            <a:endParaRPr lang="tr-TR" dirty="0"/>
          </a:p>
        </p:txBody>
      </p:sp>
      <p:sp>
        <p:nvSpPr>
          <p:cNvPr id="15" name="Aşağı Ok 14"/>
          <p:cNvSpPr/>
          <p:nvPr/>
        </p:nvSpPr>
        <p:spPr>
          <a:xfrm>
            <a:off x="7267647" y="2547257"/>
            <a:ext cx="535577" cy="83602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p:cNvSpPr txBox="1"/>
          <p:nvPr/>
        </p:nvSpPr>
        <p:spPr>
          <a:xfrm>
            <a:off x="6579735" y="2130724"/>
            <a:ext cx="2195288" cy="369332"/>
          </a:xfrm>
          <a:prstGeom prst="rect">
            <a:avLst/>
          </a:prstGeom>
          <a:noFill/>
        </p:spPr>
        <p:txBody>
          <a:bodyPr wrap="square" rtlCol="0">
            <a:spAutoFit/>
          </a:bodyPr>
          <a:lstStyle/>
          <a:p>
            <a:r>
              <a:rPr lang="tr-TR" dirty="0" err="1"/>
              <a:t>Modulated</a:t>
            </a:r>
            <a:r>
              <a:rPr lang="tr-TR" dirty="0"/>
              <a:t> </a:t>
            </a:r>
            <a:r>
              <a:rPr lang="tr-TR" dirty="0" err="1"/>
              <a:t>signal</a:t>
            </a:r>
            <a:endParaRPr lang="tr-TR" dirty="0"/>
          </a:p>
        </p:txBody>
      </p:sp>
    </p:spTree>
    <p:extLst>
      <p:ext uri="{BB962C8B-B14F-4D97-AF65-F5344CB8AC3E}">
        <p14:creationId xmlns:p14="http://schemas.microsoft.com/office/powerpoint/2010/main" val="420083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308" y="685799"/>
            <a:ext cx="8787081" cy="3690257"/>
          </a:xfrm>
        </p:spPr>
      </p:pic>
      <p:sp>
        <p:nvSpPr>
          <p:cNvPr id="6" name="Metin kutusu 5"/>
          <p:cNvSpPr txBox="1"/>
          <p:nvPr/>
        </p:nvSpPr>
        <p:spPr>
          <a:xfrm>
            <a:off x="748805" y="4504732"/>
            <a:ext cx="11033892" cy="1754326"/>
          </a:xfrm>
          <a:prstGeom prst="rect">
            <a:avLst/>
          </a:prstGeom>
          <a:noFill/>
        </p:spPr>
        <p:txBody>
          <a:bodyPr wrap="square" rtlCol="0">
            <a:spAutoFit/>
          </a:bodyPr>
          <a:lstStyle/>
          <a:p>
            <a:r>
              <a:rPr lang="tr-TR" dirty="0"/>
              <a:t>W</a:t>
            </a:r>
            <a:r>
              <a:rPr lang="en-US" dirty="0"/>
              <a:t>hen we add some offset to this m</a:t>
            </a:r>
            <a:r>
              <a:rPr lang="tr-TR" dirty="0"/>
              <a:t>es</a:t>
            </a:r>
            <a:r>
              <a:rPr lang="en-US" dirty="0"/>
              <a:t>s</a:t>
            </a:r>
            <a:r>
              <a:rPr lang="tr-TR" dirty="0"/>
              <a:t>a</a:t>
            </a:r>
            <a:r>
              <a:rPr lang="en-US" dirty="0"/>
              <a:t>g</a:t>
            </a:r>
            <a:r>
              <a:rPr lang="tr-TR" dirty="0"/>
              <a:t>e</a:t>
            </a:r>
            <a:r>
              <a:rPr lang="en-US" dirty="0"/>
              <a:t> signal, then it'll get shifted upwards by some amount. But this offset should be added in a such a way that there is no zero crossing of the m</a:t>
            </a:r>
            <a:r>
              <a:rPr lang="tr-TR" dirty="0"/>
              <a:t>es</a:t>
            </a:r>
            <a:r>
              <a:rPr lang="en-US" dirty="0"/>
              <a:t>s</a:t>
            </a:r>
            <a:r>
              <a:rPr lang="tr-TR" dirty="0"/>
              <a:t>a</a:t>
            </a:r>
            <a:r>
              <a:rPr lang="en-US" dirty="0"/>
              <a:t>g</a:t>
            </a:r>
            <a:r>
              <a:rPr lang="tr-TR" dirty="0"/>
              <a:t>e</a:t>
            </a:r>
            <a:r>
              <a:rPr lang="en-US" dirty="0"/>
              <a:t> signal. </a:t>
            </a:r>
            <a:endParaRPr lang="tr-TR" dirty="0"/>
          </a:p>
          <a:p>
            <a:r>
              <a:rPr lang="en-US" dirty="0"/>
              <a:t>Ac</a:t>
            </a:r>
            <a:r>
              <a:rPr lang="tr-TR" dirty="0"/>
              <a:t> </a:t>
            </a:r>
            <a:r>
              <a:rPr lang="en-US" dirty="0"/>
              <a:t>+</a:t>
            </a:r>
            <a:r>
              <a:rPr lang="tr-TR" dirty="0"/>
              <a:t> </a:t>
            </a:r>
            <a:r>
              <a:rPr lang="en-US" dirty="0"/>
              <a:t>m(t) &gt;= 0.</a:t>
            </a:r>
            <a:endParaRPr lang="tr-TR" dirty="0"/>
          </a:p>
          <a:p>
            <a:r>
              <a:rPr lang="en-US" dirty="0"/>
              <a:t>If we can avoid the zero crossing by adding Ac to m(t), we can avoid phase reversal. [Ac + m(t)] and -[Ac + m(t)] is the envelope of the modulated signal.</a:t>
            </a:r>
            <a:endParaRPr lang="tr-TR" dirty="0"/>
          </a:p>
        </p:txBody>
      </p:sp>
      <p:sp>
        <p:nvSpPr>
          <p:cNvPr id="5" name="Aşağı Ok 4"/>
          <p:cNvSpPr/>
          <p:nvPr/>
        </p:nvSpPr>
        <p:spPr>
          <a:xfrm>
            <a:off x="2664822" y="1528355"/>
            <a:ext cx="535577" cy="83602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p:cNvSpPr txBox="1"/>
          <p:nvPr/>
        </p:nvSpPr>
        <p:spPr>
          <a:xfrm>
            <a:off x="1459774" y="1159023"/>
            <a:ext cx="2945674" cy="369332"/>
          </a:xfrm>
          <a:prstGeom prst="rect">
            <a:avLst/>
          </a:prstGeom>
          <a:noFill/>
        </p:spPr>
        <p:txBody>
          <a:bodyPr wrap="square" rtlCol="0">
            <a:spAutoFit/>
          </a:bodyPr>
          <a:lstStyle/>
          <a:p>
            <a:r>
              <a:rPr lang="tr-TR" dirty="0" err="1"/>
              <a:t>Baseband</a:t>
            </a:r>
            <a:r>
              <a:rPr lang="tr-TR" dirty="0"/>
              <a:t> </a:t>
            </a:r>
            <a:r>
              <a:rPr lang="tr-TR" dirty="0" err="1"/>
              <a:t>signal</a:t>
            </a:r>
            <a:r>
              <a:rPr lang="tr-TR" dirty="0"/>
              <a:t> + </a:t>
            </a:r>
            <a:r>
              <a:rPr lang="tr-TR" dirty="0" err="1"/>
              <a:t>offset</a:t>
            </a:r>
            <a:endParaRPr lang="tr-TR" dirty="0"/>
          </a:p>
        </p:txBody>
      </p:sp>
    </p:spTree>
    <p:extLst>
      <p:ext uri="{BB962C8B-B14F-4D97-AF65-F5344CB8AC3E}">
        <p14:creationId xmlns:p14="http://schemas.microsoft.com/office/powerpoint/2010/main" val="169800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878" y="228599"/>
            <a:ext cx="8806511" cy="4056018"/>
          </a:xfrm>
        </p:spPr>
      </p:pic>
      <p:sp>
        <p:nvSpPr>
          <p:cNvPr id="5" name="Metin kutusu 4"/>
          <p:cNvSpPr txBox="1"/>
          <p:nvPr/>
        </p:nvSpPr>
        <p:spPr>
          <a:xfrm>
            <a:off x="765410" y="4284617"/>
            <a:ext cx="11004225" cy="2308324"/>
          </a:xfrm>
          <a:prstGeom prst="rect">
            <a:avLst/>
          </a:prstGeom>
          <a:noFill/>
        </p:spPr>
        <p:txBody>
          <a:bodyPr wrap="square" rtlCol="0">
            <a:spAutoFit/>
          </a:bodyPr>
          <a:lstStyle/>
          <a:p>
            <a:r>
              <a:rPr lang="tr-TR" dirty="0"/>
              <a:t>M</a:t>
            </a:r>
            <a:r>
              <a:rPr lang="en-US" dirty="0" err="1"/>
              <a:t>odulated</a:t>
            </a:r>
            <a:r>
              <a:rPr lang="en-US" dirty="0"/>
              <a:t> signal contains within this envelope. This envelope isn't part of the modulated signal. But at the receiver, if we can generate this envelope from this modulated signal, then its possible to recover the m</a:t>
            </a:r>
            <a:r>
              <a:rPr lang="tr-TR" dirty="0"/>
              <a:t>es</a:t>
            </a:r>
            <a:r>
              <a:rPr lang="en-US" dirty="0"/>
              <a:t>s</a:t>
            </a:r>
            <a:r>
              <a:rPr lang="tr-TR" dirty="0"/>
              <a:t>a</a:t>
            </a:r>
            <a:r>
              <a:rPr lang="en-US" dirty="0"/>
              <a:t>g</a:t>
            </a:r>
            <a:r>
              <a:rPr lang="tr-TR" dirty="0"/>
              <a:t>e</a:t>
            </a:r>
            <a:r>
              <a:rPr lang="en-US" dirty="0"/>
              <a:t> signal from this envelope. </a:t>
            </a:r>
            <a:endParaRPr lang="tr-TR" dirty="0"/>
          </a:p>
          <a:p>
            <a:r>
              <a:rPr lang="en-US" dirty="0"/>
              <a:t>If you see the shape of this envelope, then it follows the m</a:t>
            </a:r>
            <a:r>
              <a:rPr lang="tr-TR" dirty="0"/>
              <a:t>es</a:t>
            </a:r>
            <a:r>
              <a:rPr lang="en-US" dirty="0"/>
              <a:t>s</a:t>
            </a:r>
            <a:r>
              <a:rPr lang="tr-TR" dirty="0"/>
              <a:t>a</a:t>
            </a:r>
            <a:r>
              <a:rPr lang="en-US" dirty="0"/>
              <a:t>g</a:t>
            </a:r>
            <a:r>
              <a:rPr lang="tr-TR" dirty="0"/>
              <a:t>e</a:t>
            </a:r>
            <a:r>
              <a:rPr lang="en-US" dirty="0"/>
              <a:t> signal. This technique is known as the Envelope Detection.</a:t>
            </a:r>
            <a:endParaRPr lang="tr-TR" dirty="0"/>
          </a:p>
          <a:p>
            <a:r>
              <a:rPr lang="en-US" dirty="0"/>
              <a:t>Ac + m(t) &lt; 0. if we try to recover the m</a:t>
            </a:r>
            <a:r>
              <a:rPr lang="tr-TR" dirty="0"/>
              <a:t>es</a:t>
            </a:r>
            <a:r>
              <a:rPr lang="en-US" dirty="0"/>
              <a:t>s</a:t>
            </a:r>
            <a:r>
              <a:rPr lang="tr-TR" dirty="0"/>
              <a:t>a</a:t>
            </a:r>
            <a:r>
              <a:rPr lang="en-US" dirty="0"/>
              <a:t>g</a:t>
            </a:r>
            <a:r>
              <a:rPr lang="tr-TR" dirty="0"/>
              <a:t>e</a:t>
            </a:r>
            <a:r>
              <a:rPr lang="en-US" dirty="0"/>
              <a:t> signal using the envelope detection, then we would get this kind of signal and certainly this is not the m</a:t>
            </a:r>
            <a:r>
              <a:rPr lang="tr-TR" dirty="0"/>
              <a:t>es</a:t>
            </a:r>
            <a:r>
              <a:rPr lang="en-US" dirty="0"/>
              <a:t>s</a:t>
            </a:r>
            <a:r>
              <a:rPr lang="tr-TR" dirty="0"/>
              <a:t>a</a:t>
            </a:r>
            <a:r>
              <a:rPr lang="en-US" dirty="0"/>
              <a:t>g</a:t>
            </a:r>
            <a:r>
              <a:rPr lang="tr-TR" dirty="0"/>
              <a:t>e</a:t>
            </a:r>
            <a:r>
              <a:rPr lang="en-US" dirty="0"/>
              <a:t> signal.</a:t>
            </a:r>
          </a:p>
          <a:p>
            <a:endParaRPr lang="tr-TR" dirty="0"/>
          </a:p>
        </p:txBody>
      </p:sp>
      <p:sp>
        <p:nvSpPr>
          <p:cNvPr id="6" name="Aşağı Ok 5"/>
          <p:cNvSpPr/>
          <p:nvPr/>
        </p:nvSpPr>
        <p:spPr>
          <a:xfrm>
            <a:off x="2704012" y="1502228"/>
            <a:ext cx="535577" cy="836023"/>
          </a:xfrm>
          <a:prstGeom prst="down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p:cNvSpPr txBox="1"/>
          <p:nvPr/>
        </p:nvSpPr>
        <p:spPr>
          <a:xfrm>
            <a:off x="1554480" y="941699"/>
            <a:ext cx="3370217" cy="369332"/>
          </a:xfrm>
          <a:prstGeom prst="rect">
            <a:avLst/>
          </a:prstGeom>
          <a:noFill/>
        </p:spPr>
        <p:txBody>
          <a:bodyPr wrap="square" rtlCol="0">
            <a:spAutoFit/>
          </a:bodyPr>
          <a:lstStyle/>
          <a:p>
            <a:r>
              <a:rPr lang="tr-TR" dirty="0" err="1"/>
              <a:t>Baseband</a:t>
            </a:r>
            <a:r>
              <a:rPr lang="tr-TR" dirty="0"/>
              <a:t> </a:t>
            </a:r>
            <a:r>
              <a:rPr lang="tr-TR" dirty="0" err="1"/>
              <a:t>signal</a:t>
            </a:r>
            <a:r>
              <a:rPr lang="tr-TR" dirty="0"/>
              <a:t> + </a:t>
            </a:r>
            <a:r>
              <a:rPr lang="tr-TR" dirty="0" err="1"/>
              <a:t>offset</a:t>
            </a:r>
            <a:r>
              <a:rPr lang="tr-TR" dirty="0"/>
              <a:t> &lt; 0</a:t>
            </a:r>
          </a:p>
        </p:txBody>
      </p:sp>
    </p:spTree>
    <p:extLst>
      <p:ext uri="{BB962C8B-B14F-4D97-AF65-F5344CB8AC3E}">
        <p14:creationId xmlns:p14="http://schemas.microsoft.com/office/powerpoint/2010/main" val="3550835648"/>
      </p:ext>
    </p:extLst>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502</TotalTime>
  <Words>1537</Words>
  <Application>Microsoft Macintosh PowerPoint</Application>
  <PresentationFormat>Widescreen</PresentationFormat>
  <Paragraphs>115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Century Gothic</vt:lpstr>
      <vt:lpstr>KaTeX_Main</vt:lpstr>
      <vt:lpstr>KaTeX_Math</vt:lpstr>
      <vt:lpstr>Söhne</vt:lpstr>
      <vt:lpstr>Wingdings 3</vt:lpstr>
      <vt:lpstr>Dilim</vt:lpstr>
      <vt:lpstr>Amplitude Modulation and Demodulation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Amplıtude-modulatıon DEMODULATION?</vt:lpstr>
      <vt:lpstr>Let's take another look at the am signal</vt:lpstr>
      <vt:lpstr>Demodulatıon stages</vt:lpstr>
      <vt:lpstr>GRAPH OF RECTIFICATION</vt:lpstr>
      <vt:lpstr>Demodulatıon stages</vt:lpstr>
      <vt:lpstr>GRAPH OF FILTERING</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Amplitude Modulation and Demodulation</dc:title>
  <dc:creator>Microsoft hesabı</dc:creator>
  <cp:lastModifiedBy>MEHMET AYTAÇ AKTAN</cp:lastModifiedBy>
  <cp:revision>47</cp:revision>
  <dcterms:created xsi:type="dcterms:W3CDTF">2024-05-07T10:18:52Z</dcterms:created>
  <dcterms:modified xsi:type="dcterms:W3CDTF">2024-05-08T11:07:59Z</dcterms:modified>
</cp:coreProperties>
</file>